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Roboto" panose="02000000000000000000" pitchFamily="2" charset="0"/>
      <p:regular r:id="rId49"/>
      <p:bold r:id="rId50"/>
      <p:italic r:id="rId51"/>
      <p:boldItalic r:id="rId52"/>
    </p:embeddedFont>
    <p:embeddedFont>
      <p:font typeface="Roboto Light" panose="02000000000000000000" pitchFamily="2" charset="0"/>
      <p:regular r:id="rId53"/>
      <p:bold r:id="rId54"/>
      <p:italic r:id="rId55"/>
      <p:boldItalic r:id="rId56"/>
    </p:embeddedFont>
    <p:embeddedFont>
      <p:font typeface="Roboto Medium" panose="02000000000000000000" pitchFamily="2" charset="0"/>
      <p:regular r:id="rId57"/>
      <p:bold r:id="rId58"/>
      <p:italic r:id="rId59"/>
      <p:boldItalic r:id="rId60"/>
    </p:embeddedFont>
    <p:embeddedFont>
      <p:font typeface="Roboto Mono" pitchFamily="2" charset="0"/>
      <p:regular r:id="rId61"/>
      <p:bold r:id="rId62"/>
      <p:italic r:id="rId63"/>
      <p:boldItalic r:id="rId64"/>
    </p:embeddedFont>
    <p:embeddedFont>
      <p:font typeface="Roboto Mono Light" pitchFamily="2" charset="0"/>
      <p:regular r:id="rId65"/>
      <p:bold r:id="rId66"/>
      <p:italic r:id="rId67"/>
      <p:boldItalic r:id="rId68"/>
    </p:embeddedFont>
    <p:embeddedFont>
      <p:font typeface="Roboto Thin"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70779D-BDAA-44F3-987B-AB6EAFBA8341}">
  <a:tblStyle styleId="{7770779D-BDAA-44F3-987B-AB6EAFBA83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p:cViewPr varScale="1">
        <p:scale>
          <a:sx n="142" d="100"/>
          <a:sy n="142" d="100"/>
        </p:scale>
        <p:origin x="760" y="168"/>
      </p:cViewPr>
      <p:guideLst>
        <p:guide pos="936"/>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5249e5d89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5249e5d8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4d0ec0dd2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4d0ec0dd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4d0ec0dd22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4d0ec0dd22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4d0ec0dd22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4d0ec0dd2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114300" marR="114300" lvl="0" indent="0" algn="l" rtl="0">
              <a:lnSpc>
                <a:spcPct val="142857"/>
              </a:lnSpc>
              <a:spcBef>
                <a:spcPts val="500"/>
              </a:spcBef>
              <a:spcAft>
                <a:spcPts val="0"/>
              </a:spcAft>
              <a:buClr>
                <a:schemeClr val="dk1"/>
              </a:buClr>
              <a:buSzPts val="1100"/>
              <a:buFont typeface="Arial"/>
              <a:buNone/>
            </a:pPr>
            <a:r>
              <a:rPr lang="en" sz="1050">
                <a:solidFill>
                  <a:srgbClr val="3C4043"/>
                </a:solidFill>
                <a:latin typeface="Roboto"/>
                <a:ea typeface="Roboto"/>
                <a:cs typeface="Roboto"/>
                <a:sym typeface="Roboto"/>
              </a:rPr>
              <a:t>Adobe #59970646</a:t>
            </a:r>
            <a:endParaRPr sz="1050">
              <a:solidFill>
                <a:srgbClr val="3C4043"/>
              </a:solidFill>
              <a:latin typeface="Roboto"/>
              <a:ea typeface="Roboto"/>
              <a:cs typeface="Roboto"/>
              <a:sym typeface="Roboto"/>
            </a:endParaRPr>
          </a:p>
          <a:p>
            <a:pPr marL="114300" marR="114300" lvl="0" indent="0" algn="l" rtl="0">
              <a:lnSpc>
                <a:spcPct val="115000"/>
              </a:lnSpc>
              <a:spcBef>
                <a:spcPts val="500"/>
              </a:spcBef>
              <a:spcAft>
                <a:spcPts val="0"/>
              </a:spcAft>
              <a:buClr>
                <a:schemeClr val="dk1"/>
              </a:buClr>
              <a:buSzPts val="1100"/>
              <a:buFont typeface="Arial"/>
              <a:buNone/>
            </a:pPr>
            <a:endParaRPr sz="10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521aa679a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521aa679a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4d0ec0dd22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4d0ec0dd22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4d0ec0dd22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4d0ec0dd22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4d0ec0dd22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4d0ec0dd22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d0ec0dd22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0ec0dd22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C4043"/>
                </a:solidFill>
                <a:highlight>
                  <a:srgbClr val="FFFFFF"/>
                </a:highlight>
                <a:latin typeface="Roboto"/>
                <a:ea typeface="Roboto"/>
                <a:cs typeface="Roboto"/>
                <a:sym typeface="Roboto"/>
              </a:rPr>
              <a:t>Shutterstock 399913273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d0ec0dd22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4d0ec0dd2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5d504ed62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5d504ed62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5d504ed62a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5d504ed62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5d504ed62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5d504ed62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4d0ec0dd22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4d0ec0dd22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4d0ec0dd22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4d0ec0dd22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4d0ec0dd22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4d0ec0dd22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4d0ec0dd22_1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4d0ec0dd22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5d504ed62a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5d504ed62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5d504ed62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5d504ed62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5d504ed62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5d504ed62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5d504ed62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5d504ed62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5d504ed62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5d504ed62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4d0ec0dd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4d0ec0dd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4d0ec0dd22_1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4d0ec0dd22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4d0ec0dd22_1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4d0ec0dd22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4d0ec0dd22_1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4d0ec0dd22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5d504ed62a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5d504ed62a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5d504ed62a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5d504ed62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5d504ed62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5d504ed62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5d504ed62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5d504ed62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5d504ed62a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5d504ed62a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5d504ed62a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5d504ed62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5d504ed62a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5d504ed62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4d0ec0dd2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4d0ec0dd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d504ed62a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d504ed62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5d504ed62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5d504ed6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5d504ed62a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5d504ed62a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5d504ed62a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5d504ed62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5d504ed62a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9" name="Google Shape;1419;g5d504ed62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5d504ed62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5d504ed62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4d189b684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4d189b6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4d0ec0dd2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4d0ec0dd2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d0ec0dd2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4d0ec0dd2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4d0ec0dd22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4d0ec0dd2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4d0ec0dd2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4d0ec0dd2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4d0ec0dd22_0_1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4d0ec0dd22_0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65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ybrscore.learnondemand.net/Lab/28873"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raw.githubusercontent.com/vulnersCom/nmap-vulners/master/vulners.nse"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Pentesting Day 1</a:t>
            </a:r>
            <a:endParaRPr/>
          </a:p>
        </p:txBody>
      </p:sp>
      <p:sp>
        <p:nvSpPr>
          <p:cNvPr id="1020" name="Google Shape;1020;p52"/>
          <p:cNvSpPr txBox="1">
            <a:spLocks noGrp="1"/>
          </p:cNvSpPr>
          <p:nvPr>
            <p:ph type="title" idx="2"/>
          </p:nvPr>
        </p:nvSpPr>
        <p:spPr>
          <a:xfrm>
            <a:off x="269225" y="1524000"/>
            <a:ext cx="86004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Intelligence Gathering</a:t>
            </a:r>
            <a:endParaRPr/>
          </a:p>
        </p:txBody>
      </p:sp>
      <p:sp>
        <p:nvSpPr>
          <p:cNvPr id="1021" name="Google Shape;1021;p52"/>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Methods</a:t>
            </a:r>
            <a:endParaRPr/>
          </a:p>
        </p:txBody>
      </p:sp>
      <p:sp>
        <p:nvSpPr>
          <p:cNvPr id="1117" name="Google Shape;111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118" name="Google Shape;1118;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9" name="Google Shape;1119;p61"/>
          <p:cNvSpPr/>
          <p:nvPr/>
        </p:nvSpPr>
        <p:spPr>
          <a:xfrm>
            <a:off x="271350" y="912950"/>
            <a:ext cx="2429100" cy="2195400"/>
          </a:xfrm>
          <a:prstGeom prst="cube">
            <a:avLst>
              <a:gd name="adj" fmla="val 189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ono Light"/>
                <a:ea typeface="Roboto Mono Light"/>
                <a:cs typeface="Roboto Mono Light"/>
                <a:sym typeface="Roboto Mono Light"/>
              </a:rPr>
              <a:t>Black-Box Penetration</a:t>
            </a:r>
            <a:endParaRPr sz="1800">
              <a:solidFill>
                <a:srgbClr val="FFFFFF"/>
              </a:solidFill>
              <a:latin typeface="Roboto Mono Light"/>
              <a:ea typeface="Roboto Mono Light"/>
              <a:cs typeface="Roboto Mono Light"/>
              <a:sym typeface="Roboto Mono Light"/>
            </a:endParaRPr>
          </a:p>
        </p:txBody>
      </p:sp>
      <p:sp>
        <p:nvSpPr>
          <p:cNvPr id="1120" name="Google Shape;1120;p61"/>
          <p:cNvSpPr/>
          <p:nvPr/>
        </p:nvSpPr>
        <p:spPr>
          <a:xfrm flipH="1">
            <a:off x="6279900" y="912963"/>
            <a:ext cx="2429100" cy="2001600"/>
          </a:xfrm>
          <a:prstGeom prst="cube">
            <a:avLst>
              <a:gd name="adj" fmla="val 17449"/>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ono Light"/>
                <a:ea typeface="Roboto Mono Light"/>
                <a:cs typeface="Roboto Mono Light"/>
                <a:sym typeface="Roboto Mono Light"/>
              </a:rPr>
              <a:t>White-Box Penetration</a:t>
            </a:r>
            <a:endParaRPr sz="1800">
              <a:latin typeface="Roboto Mono Light"/>
              <a:ea typeface="Roboto Mono Light"/>
              <a:cs typeface="Roboto Mono Light"/>
              <a:sym typeface="Roboto Mono Light"/>
            </a:endParaRPr>
          </a:p>
        </p:txBody>
      </p:sp>
      <p:sp>
        <p:nvSpPr>
          <p:cNvPr id="1121" name="Google Shape;1121;p61"/>
          <p:cNvSpPr/>
          <p:nvPr/>
        </p:nvSpPr>
        <p:spPr>
          <a:xfrm rot="5400000">
            <a:off x="3714375" y="1002425"/>
            <a:ext cx="1551600" cy="3445500"/>
          </a:xfrm>
          <a:prstGeom prst="rightArrowCallout">
            <a:avLst>
              <a:gd name="adj1" fmla="val 15701"/>
              <a:gd name="adj2" fmla="val 25000"/>
              <a:gd name="adj3" fmla="val 25190"/>
              <a:gd name="adj4" fmla="val 12058"/>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txBox="1"/>
          <p:nvPr/>
        </p:nvSpPr>
        <p:spPr>
          <a:xfrm>
            <a:off x="2037975" y="3523575"/>
            <a:ext cx="4904400" cy="12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Light"/>
                <a:ea typeface="Roboto Light"/>
                <a:cs typeface="Roboto Light"/>
                <a:sym typeface="Roboto Light"/>
              </a:rPr>
              <a:t>Regardless of method, all pentesters are expected to provide the </a:t>
            </a:r>
            <a:r>
              <a:rPr lang="en" sz="1600">
                <a:latin typeface="Roboto Medium"/>
                <a:ea typeface="Roboto Medium"/>
                <a:cs typeface="Roboto Medium"/>
                <a:sym typeface="Roboto Medium"/>
              </a:rPr>
              <a:t>main deliverable of a report</a:t>
            </a:r>
            <a:r>
              <a:rPr lang="en" sz="1600">
                <a:latin typeface="Roboto Light"/>
                <a:ea typeface="Roboto Light"/>
                <a:cs typeface="Roboto Light"/>
                <a:sym typeface="Roboto Light"/>
              </a:rPr>
              <a:t> that summarizes their findings and recommends improvements. </a:t>
            </a:r>
            <a:endParaRPr sz="16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Pentesting Execution Standard (PTES)</a:t>
            </a:r>
            <a:endParaRPr/>
          </a:p>
        </p:txBody>
      </p:sp>
      <p:sp>
        <p:nvSpPr>
          <p:cNvPr id="1128" name="Google Shape;1128;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Most penetration test are executed using an industry standard series of steps known as the</a:t>
            </a:r>
            <a:r>
              <a:rPr lang="en"/>
              <a:t> </a:t>
            </a:r>
            <a:r>
              <a:rPr lang="en">
                <a:solidFill>
                  <a:srgbClr val="073763"/>
                </a:solidFill>
                <a:latin typeface="Roboto Medium"/>
                <a:ea typeface="Roboto Medium"/>
                <a:cs typeface="Roboto Medium"/>
                <a:sym typeface="Roboto Medium"/>
              </a:rPr>
              <a:t>Penetration Testing Execution Standard.</a:t>
            </a:r>
            <a:endParaRPr>
              <a:solidFill>
                <a:srgbClr val="073763"/>
              </a:solidFill>
              <a:latin typeface="Roboto Medium"/>
              <a:ea typeface="Roboto Medium"/>
              <a:cs typeface="Roboto Medium"/>
              <a:sym typeface="Roboto Medium"/>
            </a:endParaRPr>
          </a:p>
        </p:txBody>
      </p:sp>
      <p:sp>
        <p:nvSpPr>
          <p:cNvPr id="1129" name="Google Shape;112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30" name="Google Shape;1130;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1" name="Google Shape;1131;p62"/>
          <p:cNvSpPr txBox="1">
            <a:spLocks noGrp="1"/>
          </p:cNvSpPr>
          <p:nvPr>
            <p:ph type="body" idx="3"/>
          </p:nvPr>
        </p:nvSpPr>
        <p:spPr>
          <a:xfrm>
            <a:off x="76200" y="1067838"/>
            <a:ext cx="9144000" cy="3355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2400"/>
          </a:p>
          <a:p>
            <a:pPr marL="457200" lvl="0" indent="-368300" algn="l" rtl="0">
              <a:lnSpc>
                <a:spcPct val="150000"/>
              </a:lnSpc>
              <a:spcBef>
                <a:spcPts val="800"/>
              </a:spcBef>
              <a:spcAft>
                <a:spcPts val="0"/>
              </a:spcAft>
              <a:buSzPts val="2200"/>
              <a:buChar char="☐"/>
            </a:pPr>
            <a:r>
              <a:rPr lang="en" sz="2200"/>
              <a:t>Pre-Engagement Interaction</a:t>
            </a:r>
            <a:endParaRPr sz="2200"/>
          </a:p>
          <a:p>
            <a:pPr marL="457200" lvl="0" indent="-368300" algn="l" rtl="0">
              <a:lnSpc>
                <a:spcPct val="150000"/>
              </a:lnSpc>
              <a:spcBef>
                <a:spcPts val="0"/>
              </a:spcBef>
              <a:spcAft>
                <a:spcPts val="0"/>
              </a:spcAft>
              <a:buSzPts val="2200"/>
              <a:buChar char="☐"/>
            </a:pPr>
            <a:r>
              <a:rPr lang="en" sz="2200"/>
              <a:t>Intelligence Gathering / Mapping</a:t>
            </a:r>
            <a:endParaRPr sz="2200"/>
          </a:p>
          <a:p>
            <a:pPr marL="457200" lvl="0" indent="-368300" algn="l" rtl="0">
              <a:lnSpc>
                <a:spcPct val="150000"/>
              </a:lnSpc>
              <a:spcBef>
                <a:spcPts val="0"/>
              </a:spcBef>
              <a:spcAft>
                <a:spcPts val="0"/>
              </a:spcAft>
              <a:buSzPts val="2200"/>
              <a:buChar char="☐"/>
            </a:pPr>
            <a:r>
              <a:rPr lang="en" sz="2200"/>
              <a:t>Threat Modeling</a:t>
            </a:r>
            <a:endParaRPr sz="2200"/>
          </a:p>
          <a:p>
            <a:pPr marL="457200" lvl="0" indent="-368300" algn="l" rtl="0">
              <a:lnSpc>
                <a:spcPct val="150000"/>
              </a:lnSpc>
              <a:spcBef>
                <a:spcPts val="0"/>
              </a:spcBef>
              <a:spcAft>
                <a:spcPts val="0"/>
              </a:spcAft>
              <a:buSzPts val="2200"/>
              <a:buChar char="☐"/>
            </a:pPr>
            <a:r>
              <a:rPr lang="en" sz="2200"/>
              <a:t>Vulnerability Assessment</a:t>
            </a:r>
            <a:endParaRPr sz="2200"/>
          </a:p>
          <a:p>
            <a:pPr marL="457200" lvl="0" indent="-368300" algn="l" rtl="0">
              <a:lnSpc>
                <a:spcPct val="150000"/>
              </a:lnSpc>
              <a:spcBef>
                <a:spcPts val="0"/>
              </a:spcBef>
              <a:spcAft>
                <a:spcPts val="0"/>
              </a:spcAft>
              <a:buSzPts val="2200"/>
              <a:buChar char="☐"/>
            </a:pPr>
            <a:r>
              <a:rPr lang="en" sz="2200"/>
              <a:t>Exploitation</a:t>
            </a:r>
            <a:endParaRPr sz="2200"/>
          </a:p>
          <a:p>
            <a:pPr marL="457200" lvl="0" indent="-368300" algn="l" rtl="0">
              <a:lnSpc>
                <a:spcPct val="150000"/>
              </a:lnSpc>
              <a:spcBef>
                <a:spcPts val="0"/>
              </a:spcBef>
              <a:spcAft>
                <a:spcPts val="0"/>
              </a:spcAft>
              <a:buSzPts val="2200"/>
              <a:buChar char="☐"/>
            </a:pPr>
            <a:r>
              <a:rPr lang="en" sz="2200"/>
              <a:t>Post-Exploitation</a:t>
            </a:r>
            <a:endParaRPr sz="2200"/>
          </a:p>
          <a:p>
            <a:pPr marL="0" lvl="0" indent="0" algn="l" rtl="0">
              <a:spcBef>
                <a:spcPts val="800"/>
              </a:spcBef>
              <a:spcAft>
                <a:spcPts val="800"/>
              </a:spcAft>
              <a:buNone/>
            </a:pP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990000"/>
                </a:solidFill>
              </a:rPr>
              <a:t>Step 1</a:t>
            </a:r>
            <a:r>
              <a:rPr lang="en"/>
              <a:t>: </a:t>
            </a:r>
            <a:r>
              <a:rPr lang="en">
                <a:latin typeface="Roboto"/>
                <a:ea typeface="Roboto"/>
                <a:cs typeface="Roboto"/>
                <a:sym typeface="Roboto"/>
              </a:rPr>
              <a:t>Pre-Engagement Interaction</a:t>
            </a:r>
            <a:endParaRPr>
              <a:latin typeface="Roboto"/>
              <a:ea typeface="Roboto"/>
              <a:cs typeface="Roboto"/>
              <a:sym typeface="Roboto"/>
            </a:endParaRPr>
          </a:p>
        </p:txBody>
      </p:sp>
      <p:sp>
        <p:nvSpPr>
          <p:cNvPr id="1137" name="Google Shape;1137;p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Determining scope and purpose</a:t>
            </a:r>
            <a:endParaRPr>
              <a:latin typeface="Roboto Medium"/>
              <a:ea typeface="Roboto Medium"/>
              <a:cs typeface="Roboto Medium"/>
              <a:sym typeface="Roboto Medium"/>
            </a:endParaRPr>
          </a:p>
        </p:txBody>
      </p:sp>
      <p:sp>
        <p:nvSpPr>
          <p:cNvPr id="1138" name="Google Shape;113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139" name="Google Shape;1139;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0" name="Google Shape;1140;p63"/>
          <p:cNvSpPr txBox="1">
            <a:spLocks noGrp="1"/>
          </p:cNvSpPr>
          <p:nvPr>
            <p:ph type="body" idx="3"/>
          </p:nvPr>
        </p:nvSpPr>
        <p:spPr>
          <a:xfrm>
            <a:off x="0" y="1187875"/>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Businesses </a:t>
            </a:r>
            <a:r>
              <a:rPr lang="en" sz="1600">
                <a:highlight>
                  <a:srgbClr val="FFFFFF"/>
                </a:highlight>
              </a:rPr>
              <a:t>are primarily concerned with how an exploited vulnerability can have major consequences on the business reputation, operations, bottom-line, etc. </a:t>
            </a:r>
            <a:endParaRPr sz="1600">
              <a:highlight>
                <a:srgbClr val="FFFFFF"/>
              </a:highlight>
            </a:endParaRPr>
          </a:p>
          <a:p>
            <a:pPr marL="0" lvl="0" indent="0" algn="l" rtl="0">
              <a:spcBef>
                <a:spcPts val="800"/>
              </a:spcBef>
              <a:spcAft>
                <a:spcPts val="0"/>
              </a:spcAft>
              <a:buNone/>
            </a:pPr>
            <a:endParaRPr sz="900">
              <a:highlight>
                <a:srgbClr val="FFFFFF"/>
              </a:highlight>
            </a:endParaRPr>
          </a:p>
          <a:p>
            <a:pPr marL="0" lvl="0" indent="0" algn="l" rtl="0">
              <a:spcBef>
                <a:spcPts val="800"/>
              </a:spcBef>
              <a:spcAft>
                <a:spcPts val="0"/>
              </a:spcAft>
              <a:buNone/>
            </a:pPr>
            <a:r>
              <a:rPr lang="en" sz="1600">
                <a:highlight>
                  <a:srgbClr val="FFFFFF"/>
                </a:highlight>
              </a:rPr>
              <a:t>When meeting with clients for the first time, pentesters need to determine: </a:t>
            </a:r>
            <a:endParaRPr sz="1600">
              <a:highlight>
                <a:srgbClr val="FFFFFF"/>
              </a:highlight>
            </a:endParaRPr>
          </a:p>
          <a:p>
            <a:pPr marL="0" lvl="0" indent="0" algn="l" rtl="0">
              <a:spcBef>
                <a:spcPts val="800"/>
              </a:spcBef>
              <a:spcAft>
                <a:spcPts val="0"/>
              </a:spcAft>
              <a:buNone/>
            </a:pPr>
            <a:r>
              <a:rPr lang="en" sz="1600" b="1">
                <a:highlight>
                  <a:srgbClr val="FFFFFF"/>
                </a:highlight>
              </a:rPr>
              <a:t>Scope</a:t>
            </a:r>
            <a:r>
              <a:rPr lang="en" sz="1600">
                <a:highlight>
                  <a:srgbClr val="FFFFFF"/>
                </a:highlight>
              </a:rPr>
              <a:t>: the range of networks and buildings that  pentesters are allowed to assess. </a:t>
            </a:r>
            <a:endParaRPr sz="1600">
              <a:highlight>
                <a:srgbClr val="FFFFFF"/>
              </a:highlight>
            </a:endParaRPr>
          </a:p>
          <a:p>
            <a:pPr marL="0" lvl="0" indent="0" algn="l" rtl="0">
              <a:spcBef>
                <a:spcPts val="800"/>
              </a:spcBef>
              <a:spcAft>
                <a:spcPts val="800"/>
              </a:spcAft>
              <a:buNone/>
            </a:pPr>
            <a:r>
              <a:rPr lang="en" sz="1600" b="1">
                <a:highlight>
                  <a:srgbClr val="FFFFFF"/>
                </a:highlight>
              </a:rPr>
              <a:t>Purpose</a:t>
            </a:r>
            <a:r>
              <a:rPr lang="en" sz="1600">
                <a:highlight>
                  <a:srgbClr val="FFFFFF"/>
                </a:highlight>
              </a:rPr>
              <a:t>: areas of concern for the client. For example: “Can you read sensitive data without authorization?”</a:t>
            </a:r>
            <a:endParaRPr sz="1600">
              <a:highlight>
                <a:srgbClr val="FFFFFF"/>
              </a:highlight>
            </a:endParaRPr>
          </a:p>
        </p:txBody>
      </p:sp>
      <p:pic>
        <p:nvPicPr>
          <p:cNvPr id="1141" name="Google Shape;1141;p63"/>
          <p:cNvPicPr preferRelativeResize="0"/>
          <p:nvPr/>
        </p:nvPicPr>
        <p:blipFill>
          <a:blip r:embed="rId3">
            <a:alphaModFix/>
          </a:blip>
          <a:stretch>
            <a:fillRect/>
          </a:stretch>
        </p:blipFill>
        <p:spPr>
          <a:xfrm rot="-2">
            <a:off x="3462425" y="3521900"/>
            <a:ext cx="1694250" cy="1384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B45F06"/>
                </a:solidFill>
              </a:rPr>
              <a:t>Step 2:</a:t>
            </a:r>
            <a:r>
              <a:rPr lang="en">
                <a:solidFill>
                  <a:schemeClr val="dk1"/>
                </a:solidFill>
              </a:rPr>
              <a:t> Intelligence Gathering</a:t>
            </a:r>
            <a:endParaRPr>
              <a:solidFill>
                <a:schemeClr val="dk1"/>
              </a:solidFill>
            </a:endParaRPr>
          </a:p>
          <a:p>
            <a:pPr marL="0" lvl="0" indent="0" algn="l" rtl="0">
              <a:spcBef>
                <a:spcPts val="0"/>
              </a:spcBef>
              <a:spcAft>
                <a:spcPts val="0"/>
              </a:spcAft>
              <a:buNone/>
            </a:pPr>
            <a:endParaRPr/>
          </a:p>
        </p:txBody>
      </p:sp>
      <p:sp>
        <p:nvSpPr>
          <p:cNvPr id="1147" name="Google Shape;1147;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Learning about a company’s system</a:t>
            </a:r>
            <a:endParaRPr/>
          </a:p>
        </p:txBody>
      </p:sp>
      <p:sp>
        <p:nvSpPr>
          <p:cNvPr id="1148" name="Google Shape;1148;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149" name="Google Shape;1149;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50" name="Google Shape;1150;p64"/>
          <p:cNvGraphicFramePr/>
          <p:nvPr/>
        </p:nvGraphicFramePr>
        <p:xfrm>
          <a:off x="449325" y="1273450"/>
          <a:ext cx="8310550" cy="2879316"/>
        </p:xfrm>
        <a:graphic>
          <a:graphicData uri="http://schemas.openxmlformats.org/drawingml/2006/table">
            <a:tbl>
              <a:tblPr>
                <a:noFill/>
                <a:tableStyleId>{7770779D-BDAA-44F3-987B-AB6EAFBA8341}</a:tableStyleId>
              </a:tblPr>
              <a:tblGrid>
                <a:gridCol w="4155275">
                  <a:extLst>
                    <a:ext uri="{9D8B030D-6E8A-4147-A177-3AD203B41FA5}">
                      <a16:colId xmlns:a16="http://schemas.microsoft.com/office/drawing/2014/main" val="20000"/>
                    </a:ext>
                  </a:extLst>
                </a:gridCol>
                <a:gridCol w="4155275">
                  <a:extLst>
                    <a:ext uri="{9D8B030D-6E8A-4147-A177-3AD203B41FA5}">
                      <a16:colId xmlns:a16="http://schemas.microsoft.com/office/drawing/2014/main" val="20001"/>
                    </a:ext>
                  </a:extLst>
                </a:gridCol>
              </a:tblGrid>
              <a:tr h="396725">
                <a:tc>
                  <a:txBody>
                    <a:bodyPr/>
                    <a:lstStyle/>
                    <a:p>
                      <a:pPr marL="0" lvl="0" indent="0" algn="l" rtl="0">
                        <a:lnSpc>
                          <a:spcPct val="115000"/>
                        </a:lnSpc>
                        <a:spcBef>
                          <a:spcPts val="0"/>
                        </a:spcBef>
                        <a:spcAft>
                          <a:spcPts val="800"/>
                        </a:spcAft>
                        <a:buClr>
                          <a:schemeClr val="dk1"/>
                        </a:buClr>
                        <a:buSzPts val="1100"/>
                        <a:buFont typeface="Arial"/>
                        <a:buNone/>
                      </a:pPr>
                      <a:r>
                        <a:rPr lang="en" sz="1800" b="1">
                          <a:latin typeface="Roboto"/>
                          <a:ea typeface="Roboto"/>
                          <a:cs typeface="Roboto"/>
                          <a:sym typeface="Roboto"/>
                        </a:rPr>
                        <a:t>Passive reconnaissance</a:t>
                      </a:r>
                      <a:endParaRPr sz="18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800"/>
                        </a:spcAft>
                        <a:buClr>
                          <a:schemeClr val="dk1"/>
                        </a:buClr>
                        <a:buSzPts val="1100"/>
                        <a:buFont typeface="Arial"/>
                        <a:buNone/>
                      </a:pPr>
                      <a:r>
                        <a:rPr lang="en" sz="1800" b="1">
                          <a:latin typeface="Roboto"/>
                          <a:ea typeface="Roboto"/>
                          <a:cs typeface="Roboto"/>
                          <a:sym typeface="Roboto"/>
                        </a:rPr>
                        <a:t>Active reconnaissance</a:t>
                      </a:r>
                      <a:endParaRPr sz="1800" b="1">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1153700">
                <a:tc>
                  <a:txBody>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Passive reconnaissance is the process of using publicly available information to learn as much as possible about the target . </a:t>
                      </a:r>
                      <a:endParaRPr>
                        <a:solidFill>
                          <a:schemeClr val="dk1"/>
                        </a:solidFill>
                        <a:latin typeface="Roboto"/>
                        <a:ea typeface="Roboto"/>
                        <a:cs typeface="Roboto"/>
                        <a:sym typeface="Roboto"/>
                      </a:endParaRPr>
                    </a:p>
                    <a:p>
                      <a:pPr marL="0" lvl="0" indent="0" algn="l" rtl="0">
                        <a:lnSpc>
                          <a:spcPct val="115000"/>
                        </a:lnSpc>
                        <a:spcBef>
                          <a:spcPts val="800"/>
                        </a:spcBef>
                        <a:spcAft>
                          <a:spcPts val="800"/>
                        </a:spcAft>
                        <a:buClr>
                          <a:schemeClr val="dk1"/>
                        </a:buClr>
                        <a:buSzPts val="1100"/>
                        <a:buFont typeface="Arial"/>
                        <a:buNone/>
                      </a:pPr>
                      <a:r>
                        <a:rPr lang="en" i="1">
                          <a:solidFill>
                            <a:schemeClr val="dk1"/>
                          </a:solidFill>
                          <a:latin typeface="Roboto"/>
                          <a:ea typeface="Roboto"/>
                          <a:cs typeface="Roboto"/>
                          <a:sym typeface="Roboto"/>
                        </a:rPr>
                        <a:t>Not </a:t>
                      </a:r>
                      <a:r>
                        <a:rPr lang="en">
                          <a:solidFill>
                            <a:schemeClr val="dk1"/>
                          </a:solidFill>
                          <a:latin typeface="Roboto"/>
                          <a:ea typeface="Roboto"/>
                          <a:cs typeface="Roboto"/>
                          <a:sym typeface="Roboto"/>
                        </a:rPr>
                        <a:t>interacting with the client’s network directly.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Active reconnaissance is the process of learning about the client’s networks by actively interacting with them.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53700">
                <a:tc>
                  <a:txBody>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For example: </a:t>
                      </a:r>
                      <a:r>
                        <a:rPr lang="en">
                          <a:solidFill>
                            <a:schemeClr val="dk1"/>
                          </a:solidFill>
                          <a:latin typeface="Roboto"/>
                          <a:ea typeface="Roboto"/>
                          <a:cs typeface="Roboto"/>
                          <a:sym typeface="Roboto"/>
                        </a:rPr>
                        <a:t>Using Google to identify key figures in the organization; generating email lists; finding leaked documents exposed to search engines.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For example: </a:t>
                      </a:r>
                      <a:r>
                        <a:rPr lang="en">
                          <a:solidFill>
                            <a:schemeClr val="dk1"/>
                          </a:solidFill>
                          <a:latin typeface="Roboto"/>
                          <a:ea typeface="Roboto"/>
                          <a:cs typeface="Roboto"/>
                          <a:sym typeface="Roboto"/>
                        </a:rPr>
                        <a:t>port scanning, in which you attempt to connect to every port on the targeted machine, eventually finding which services are running on exposed ports.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BF9000"/>
                </a:solidFill>
              </a:rPr>
              <a:t>Step 3:</a:t>
            </a:r>
            <a:r>
              <a:rPr lang="en"/>
              <a:t> Threat Modeling and Vulnerability Assessment </a:t>
            </a:r>
            <a:endParaRPr/>
          </a:p>
        </p:txBody>
      </p:sp>
      <p:sp>
        <p:nvSpPr>
          <p:cNvPr id="1156" name="Google Shape;1156;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Utilizing the the information gathered from Step 2</a:t>
            </a:r>
            <a:endParaRPr>
              <a:latin typeface="Roboto Medium"/>
              <a:ea typeface="Roboto Medium"/>
              <a:cs typeface="Roboto Medium"/>
              <a:sym typeface="Roboto Medium"/>
            </a:endParaRPr>
          </a:p>
        </p:txBody>
      </p:sp>
      <p:sp>
        <p:nvSpPr>
          <p:cNvPr id="1157" name="Google Shape;11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1158" name="Google Shape;1158;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65"/>
          <p:cNvSpPr txBox="1">
            <a:spLocks noGrp="1"/>
          </p:cNvSpPr>
          <p:nvPr>
            <p:ph type="body" idx="3"/>
          </p:nvPr>
        </p:nvSpPr>
        <p:spPr>
          <a:xfrm>
            <a:off x="12300" y="1143975"/>
            <a:ext cx="9144000" cy="3772800"/>
          </a:xfrm>
          <a:prstGeom prst="rect">
            <a:avLst/>
          </a:prstGeom>
        </p:spPr>
        <p:txBody>
          <a:bodyPr spcFirstLastPara="1" wrap="square" lIns="457200" tIns="0" rIns="457200" bIns="914400" anchor="t" anchorCtr="0">
            <a:noAutofit/>
          </a:bodyPr>
          <a:lstStyle/>
          <a:p>
            <a:pPr marL="0" lvl="0" indent="0" algn="l" rtl="0">
              <a:lnSpc>
                <a:spcPct val="150000"/>
              </a:lnSpc>
              <a:spcBef>
                <a:spcPts val="0"/>
              </a:spcBef>
              <a:spcAft>
                <a:spcPts val="0"/>
              </a:spcAft>
              <a:buNone/>
            </a:pPr>
            <a:r>
              <a:rPr lang="en" sz="1600">
                <a:latin typeface="Roboto Light"/>
                <a:ea typeface="Roboto Light"/>
                <a:cs typeface="Roboto Light"/>
                <a:sym typeface="Roboto Light"/>
              </a:rPr>
              <a:t>Using data obtained from intelligence gathering in order to determine:</a:t>
            </a:r>
            <a:endParaRPr sz="1600">
              <a:latin typeface="Roboto Light"/>
              <a:ea typeface="Roboto Light"/>
              <a:cs typeface="Roboto Light"/>
              <a:sym typeface="Roboto Light"/>
            </a:endParaRPr>
          </a:p>
          <a:p>
            <a:pPr marL="457200" lvl="0" indent="-330200" algn="l" rtl="0">
              <a:spcBef>
                <a:spcPts val="800"/>
              </a:spcBef>
              <a:spcAft>
                <a:spcPts val="0"/>
              </a:spcAft>
              <a:buSzPts val="1600"/>
              <a:buChar char="●"/>
            </a:pPr>
            <a:r>
              <a:rPr lang="en" sz="1600"/>
              <a:t>Where the system is likely to be most vulnerable?</a:t>
            </a:r>
            <a:endParaRPr sz="1600"/>
          </a:p>
          <a:p>
            <a:pPr marL="457200" lvl="0" indent="-330200" algn="l" rtl="0">
              <a:spcBef>
                <a:spcPts val="1200"/>
              </a:spcBef>
              <a:spcAft>
                <a:spcPts val="0"/>
              </a:spcAft>
              <a:buSzPts val="1600"/>
              <a:buChar char="●"/>
            </a:pPr>
            <a:r>
              <a:rPr lang="en" sz="1600"/>
              <a:t>Which vulnerabilities are most severe?</a:t>
            </a:r>
            <a:endParaRPr sz="1600"/>
          </a:p>
          <a:p>
            <a:pPr marL="457200" lvl="0" indent="-330200" algn="l" rtl="0">
              <a:spcBef>
                <a:spcPts val="1200"/>
              </a:spcBef>
              <a:spcAft>
                <a:spcPts val="0"/>
              </a:spcAft>
              <a:buSzPts val="1600"/>
              <a:buChar char="●"/>
            </a:pPr>
            <a:r>
              <a:rPr lang="en" sz="1600"/>
              <a:t>How to exploit the most critical vulnerability?</a:t>
            </a:r>
            <a:endParaRPr sz="1600"/>
          </a:p>
          <a:p>
            <a:pPr marL="0" lvl="0" indent="0" algn="l" rtl="0">
              <a:spcBef>
                <a:spcPts val="1200"/>
              </a:spcBef>
              <a:spcAft>
                <a:spcPts val="0"/>
              </a:spcAft>
              <a:buNone/>
            </a:pPr>
            <a:endParaRPr sz="1600"/>
          </a:p>
          <a:p>
            <a:pPr marL="0" lvl="0" indent="0" algn="l" rtl="0">
              <a:spcBef>
                <a:spcPts val="800"/>
              </a:spcBef>
              <a:spcAft>
                <a:spcPts val="800"/>
              </a:spcAft>
              <a:buNone/>
            </a:pPr>
            <a:r>
              <a:rPr lang="en" sz="1600"/>
              <a:t>For example: </a:t>
            </a:r>
            <a:r>
              <a:rPr lang="en" sz="1600">
                <a:latin typeface="Roboto Light"/>
                <a:ea typeface="Roboto Light"/>
                <a:cs typeface="Roboto Light"/>
                <a:sym typeface="Roboto Light"/>
              </a:rPr>
              <a:t>After a pentester port-scans a network (Step 2: Intel Gathering), they will look at the list of exposed services and determine if any of the them are vulnerable by checking a database of vulnerabilities and exploits. </a:t>
            </a:r>
            <a:endParaRPr sz="1600">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38761D"/>
                </a:solidFill>
              </a:rPr>
              <a:t>Step 4:</a:t>
            </a:r>
            <a:r>
              <a:rPr lang="en"/>
              <a:t> Exploitation</a:t>
            </a:r>
            <a:endParaRPr/>
          </a:p>
        </p:txBody>
      </p:sp>
      <p:sp>
        <p:nvSpPr>
          <p:cNvPr id="1165" name="Google Shape;1165;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Leveraging a vulnerability to compromise security</a:t>
            </a:r>
            <a:endParaRPr>
              <a:latin typeface="Roboto Medium"/>
              <a:ea typeface="Roboto Medium"/>
              <a:cs typeface="Roboto Medium"/>
              <a:sym typeface="Roboto Medium"/>
            </a:endParaRPr>
          </a:p>
        </p:txBody>
      </p:sp>
      <p:sp>
        <p:nvSpPr>
          <p:cNvPr id="1166" name="Google Shape;1166;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1167" name="Google Shape;1167;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8" name="Google Shape;1168;p66"/>
          <p:cNvSpPr txBox="1">
            <a:spLocks noGrp="1"/>
          </p:cNvSpPr>
          <p:nvPr>
            <p:ph type="body" idx="3"/>
          </p:nvPr>
        </p:nvSpPr>
        <p:spPr>
          <a:xfrm>
            <a:off x="12300" y="1217050"/>
            <a:ext cx="9144000" cy="3699600"/>
          </a:xfrm>
          <a:prstGeom prst="rect">
            <a:avLst/>
          </a:prstGeom>
        </p:spPr>
        <p:txBody>
          <a:bodyPr spcFirstLastPara="1" wrap="square" lIns="457200" tIns="0" rIns="457200" bIns="914400" anchor="t" anchorCtr="0">
            <a:noAutofit/>
          </a:bodyPr>
          <a:lstStyle/>
          <a:p>
            <a:pPr marL="457200" lvl="0" indent="-330200" algn="l" rtl="0">
              <a:lnSpc>
                <a:spcPct val="114000"/>
              </a:lnSpc>
              <a:spcBef>
                <a:spcPts val="0"/>
              </a:spcBef>
              <a:spcAft>
                <a:spcPts val="0"/>
              </a:spcAft>
              <a:buClr>
                <a:srgbClr val="24292E"/>
              </a:buClr>
              <a:buSzPts val="1600"/>
              <a:buChar char="●"/>
            </a:pPr>
            <a:r>
              <a:rPr lang="en" sz="1600">
                <a:solidFill>
                  <a:srgbClr val="24292E"/>
                </a:solidFill>
                <a:latin typeface="Roboto Medium"/>
                <a:ea typeface="Roboto Medium"/>
                <a:cs typeface="Roboto Medium"/>
                <a:sym typeface="Roboto Medium"/>
              </a:rPr>
              <a:t>Automated Exploitation: </a:t>
            </a:r>
            <a:r>
              <a:rPr lang="en" sz="1600">
                <a:solidFill>
                  <a:srgbClr val="24292E"/>
                </a:solidFill>
                <a:latin typeface="Roboto Light"/>
                <a:ea typeface="Roboto Light"/>
                <a:cs typeface="Roboto Light"/>
                <a:sym typeface="Roboto Light"/>
              </a:rPr>
              <a:t>Pentesters use tools like </a:t>
            </a:r>
            <a:r>
              <a:rPr lang="en" sz="1600">
                <a:solidFill>
                  <a:srgbClr val="24292E"/>
                </a:solidFill>
                <a:latin typeface="Roboto Mono"/>
                <a:ea typeface="Roboto Mono"/>
                <a:cs typeface="Roboto Mono"/>
                <a:sym typeface="Roboto Mono"/>
              </a:rPr>
              <a:t>Metasploit</a:t>
            </a:r>
            <a:r>
              <a:rPr lang="en" sz="1600">
                <a:solidFill>
                  <a:srgbClr val="24292E"/>
                </a:solidFill>
                <a:latin typeface="Roboto Light"/>
                <a:ea typeface="Roboto Light"/>
                <a:cs typeface="Roboto Light"/>
                <a:sym typeface="Roboto Light"/>
              </a:rPr>
              <a:t> to automatically exploit known vulnerabilities.</a:t>
            </a:r>
            <a:endParaRPr sz="1600">
              <a:solidFill>
                <a:srgbClr val="24292E"/>
              </a:solidFill>
              <a:latin typeface="Roboto Light"/>
              <a:ea typeface="Roboto Light"/>
              <a:cs typeface="Roboto Light"/>
              <a:sym typeface="Roboto Light"/>
            </a:endParaRPr>
          </a:p>
          <a:p>
            <a:pPr marL="457200" lvl="0" indent="0" algn="l" rtl="0">
              <a:lnSpc>
                <a:spcPct val="114000"/>
              </a:lnSpc>
              <a:spcBef>
                <a:spcPts val="0"/>
              </a:spcBef>
              <a:spcAft>
                <a:spcPts val="0"/>
              </a:spcAft>
              <a:buNone/>
            </a:pPr>
            <a:endParaRPr sz="1600">
              <a:solidFill>
                <a:srgbClr val="24292E"/>
              </a:solidFill>
              <a:latin typeface="Roboto Light"/>
              <a:ea typeface="Roboto Light"/>
              <a:cs typeface="Roboto Light"/>
              <a:sym typeface="Roboto Light"/>
            </a:endParaRPr>
          </a:p>
          <a:p>
            <a:pPr marL="457200" lvl="0" indent="-330200" algn="l" rtl="0">
              <a:lnSpc>
                <a:spcPct val="114000"/>
              </a:lnSpc>
              <a:spcBef>
                <a:spcPts val="0"/>
              </a:spcBef>
              <a:spcAft>
                <a:spcPts val="0"/>
              </a:spcAft>
              <a:buClr>
                <a:srgbClr val="24292E"/>
              </a:buClr>
              <a:buSzPts val="1600"/>
              <a:buChar char="●"/>
            </a:pPr>
            <a:r>
              <a:rPr lang="en" sz="1600">
                <a:solidFill>
                  <a:srgbClr val="24292E"/>
                </a:solidFill>
                <a:latin typeface="Roboto Medium"/>
                <a:ea typeface="Roboto Medium"/>
                <a:cs typeface="Roboto Medium"/>
                <a:sym typeface="Roboto Medium"/>
              </a:rPr>
              <a:t>Use of Pre-existing Exploits</a:t>
            </a:r>
            <a:r>
              <a:rPr lang="en" sz="1600">
                <a:solidFill>
                  <a:srgbClr val="24292E"/>
                </a:solidFill>
                <a:latin typeface="Roboto Light"/>
                <a:ea typeface="Roboto Light"/>
                <a:cs typeface="Roboto Light"/>
                <a:sym typeface="Roboto Light"/>
              </a:rPr>
              <a:t>: Consultants manually download and deploy exploits developed by other security researchers.</a:t>
            </a:r>
            <a:endParaRPr sz="1600">
              <a:solidFill>
                <a:srgbClr val="24292E"/>
              </a:solidFill>
              <a:latin typeface="Roboto Light"/>
              <a:ea typeface="Roboto Light"/>
              <a:cs typeface="Roboto Light"/>
              <a:sym typeface="Roboto Light"/>
            </a:endParaRPr>
          </a:p>
          <a:p>
            <a:pPr marL="457200" lvl="0" indent="0" algn="l" rtl="0">
              <a:lnSpc>
                <a:spcPct val="114000"/>
              </a:lnSpc>
              <a:spcBef>
                <a:spcPts val="0"/>
              </a:spcBef>
              <a:spcAft>
                <a:spcPts val="0"/>
              </a:spcAft>
              <a:buNone/>
            </a:pPr>
            <a:endParaRPr sz="1600">
              <a:solidFill>
                <a:srgbClr val="24292E"/>
              </a:solidFill>
              <a:latin typeface="Roboto Medium"/>
              <a:ea typeface="Roboto Medium"/>
              <a:cs typeface="Roboto Medium"/>
              <a:sym typeface="Roboto Medium"/>
            </a:endParaRPr>
          </a:p>
          <a:p>
            <a:pPr marL="457200" lvl="0" indent="-330200" algn="l" rtl="0">
              <a:lnSpc>
                <a:spcPct val="114000"/>
              </a:lnSpc>
              <a:spcBef>
                <a:spcPts val="0"/>
              </a:spcBef>
              <a:spcAft>
                <a:spcPts val="0"/>
              </a:spcAft>
              <a:buClr>
                <a:srgbClr val="24292E"/>
              </a:buClr>
              <a:buSzPts val="1600"/>
              <a:buChar char="●"/>
            </a:pPr>
            <a:r>
              <a:rPr lang="en" sz="1600">
                <a:solidFill>
                  <a:srgbClr val="24292E"/>
                </a:solidFill>
                <a:latin typeface="Roboto Medium"/>
                <a:ea typeface="Roboto Medium"/>
                <a:cs typeface="Roboto Medium"/>
                <a:sym typeface="Roboto Medium"/>
              </a:rPr>
              <a:t>Custom Exploits</a:t>
            </a:r>
            <a:r>
              <a:rPr lang="en" sz="1600">
                <a:solidFill>
                  <a:srgbClr val="24292E"/>
                </a:solidFill>
                <a:latin typeface="Roboto Light"/>
                <a:ea typeface="Roboto Light"/>
                <a:cs typeface="Roboto Light"/>
                <a:sym typeface="Roboto Light"/>
              </a:rPr>
              <a:t>: Pentesters write their own exploits, typically requiring considerable research into the vulnerabilities discovered in the intelligence gathering phase</a:t>
            </a:r>
            <a:endParaRPr sz="1600">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sz="1600">
              <a:solidFill>
                <a:srgbClr val="24292E"/>
              </a:solidFill>
              <a:latin typeface="Roboto Light"/>
              <a:ea typeface="Roboto Light"/>
              <a:cs typeface="Roboto Light"/>
              <a:sym typeface="Roboto Light"/>
            </a:endParaRPr>
          </a:p>
          <a:p>
            <a:pPr marL="0" lvl="0" indent="0" algn="l" rtl="0">
              <a:spcBef>
                <a:spcPts val="800"/>
              </a:spcBef>
              <a:spcAft>
                <a:spcPts val="800"/>
              </a:spcAft>
              <a:buNone/>
            </a:pPr>
            <a:r>
              <a:rPr lang="en" sz="1600">
                <a:solidFill>
                  <a:srgbClr val="24292E"/>
                </a:solidFill>
              </a:rPr>
              <a:t>For example: </a:t>
            </a:r>
            <a:r>
              <a:rPr lang="en" sz="1600">
                <a:solidFill>
                  <a:srgbClr val="24292E"/>
                </a:solidFill>
                <a:highlight>
                  <a:srgbClr val="FFFFFF"/>
                </a:highlight>
                <a:latin typeface="Roboto Light"/>
                <a:ea typeface="Roboto Light"/>
                <a:cs typeface="Roboto Light"/>
                <a:sym typeface="Roboto Light"/>
              </a:rPr>
              <a:t>if you find an exposed SSH server during your vulnerability analysis, you might attempt to exploit it with a brute-force attack.</a:t>
            </a:r>
            <a:endParaRPr sz="1600">
              <a:solidFill>
                <a:srgbClr val="24292E"/>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1C4587"/>
                </a:solidFill>
                <a:latin typeface="Roboto"/>
                <a:ea typeface="Roboto"/>
                <a:cs typeface="Roboto"/>
                <a:sym typeface="Roboto"/>
              </a:rPr>
              <a:t>Step 5:</a:t>
            </a:r>
            <a:r>
              <a:rPr lang="en">
                <a:latin typeface="Roboto"/>
                <a:ea typeface="Roboto"/>
                <a:cs typeface="Roboto"/>
                <a:sym typeface="Roboto"/>
              </a:rPr>
              <a:t> Post-Exploitation</a:t>
            </a:r>
            <a:endParaRPr>
              <a:latin typeface="Roboto"/>
              <a:ea typeface="Roboto"/>
              <a:cs typeface="Roboto"/>
              <a:sym typeface="Roboto"/>
            </a:endParaRPr>
          </a:p>
        </p:txBody>
      </p:sp>
      <p:sp>
        <p:nvSpPr>
          <p:cNvPr id="1174" name="Google Shape;1174;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Gaining administrative privileges or accessing sensitive data</a:t>
            </a:r>
            <a:endParaRPr>
              <a:latin typeface="Roboto Medium"/>
              <a:ea typeface="Roboto Medium"/>
              <a:cs typeface="Roboto Medium"/>
              <a:sym typeface="Roboto Medium"/>
            </a:endParaRPr>
          </a:p>
        </p:txBody>
      </p:sp>
      <p:sp>
        <p:nvSpPr>
          <p:cNvPr id="1175" name="Google Shape;1175;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1176" name="Google Shape;1176;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7" name="Google Shape;1177;p67"/>
          <p:cNvSpPr txBox="1">
            <a:spLocks noGrp="1"/>
          </p:cNvSpPr>
          <p:nvPr>
            <p:ph type="body" idx="3"/>
          </p:nvPr>
        </p:nvSpPr>
        <p:spPr>
          <a:xfrm>
            <a:off x="12300" y="12944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dirty="0">
                <a:latin typeface="Roboto Medium"/>
                <a:ea typeface="Roboto Medium"/>
                <a:cs typeface="Roboto Medium"/>
                <a:sym typeface="Roboto Medium"/>
              </a:rPr>
              <a:t>Privilege escalation</a:t>
            </a:r>
            <a:r>
              <a:rPr lang="en" sz="1600" dirty="0">
                <a:latin typeface="Roboto Light"/>
                <a:ea typeface="Roboto Light"/>
                <a:cs typeface="Roboto Light"/>
                <a:sym typeface="Roboto Light"/>
              </a:rPr>
              <a:t>: Gaining administrative privileges, which usually implies unrestricted access to a system </a:t>
            </a:r>
            <a:endParaRPr sz="1600" dirty="0">
              <a:latin typeface="Roboto Light"/>
              <a:ea typeface="Roboto Light"/>
              <a:cs typeface="Roboto Light"/>
              <a:sym typeface="Roboto Light"/>
            </a:endParaRPr>
          </a:p>
          <a:p>
            <a:pPr marL="320040" lvl="0" indent="-193040" algn="l" rtl="0">
              <a:lnSpc>
                <a:spcPct val="115000"/>
              </a:lnSpc>
              <a:spcBef>
                <a:spcPts val="800"/>
              </a:spcBef>
              <a:spcAft>
                <a:spcPts val="0"/>
              </a:spcAft>
              <a:buSzPts val="1600"/>
              <a:buChar char="●"/>
            </a:pPr>
            <a:r>
              <a:rPr lang="en" sz="1600" dirty="0"/>
              <a:t>Vertical escalation</a:t>
            </a:r>
            <a:r>
              <a:rPr lang="en" sz="1600" dirty="0">
                <a:latin typeface="Roboto Light"/>
                <a:ea typeface="Roboto Light"/>
                <a:cs typeface="Roboto Light"/>
                <a:sym typeface="Roboto Light"/>
              </a:rPr>
              <a:t>: gaining higher privileges on the exploited machine. </a:t>
            </a:r>
            <a:endParaRPr sz="1600" dirty="0">
              <a:latin typeface="Roboto Light"/>
              <a:ea typeface="Roboto Light"/>
              <a:cs typeface="Roboto Light"/>
              <a:sym typeface="Roboto Light"/>
            </a:endParaRPr>
          </a:p>
          <a:p>
            <a:pPr marL="320040" lvl="0" indent="-193040" algn="l" rtl="0">
              <a:lnSpc>
                <a:spcPct val="115000"/>
              </a:lnSpc>
              <a:spcBef>
                <a:spcPts val="0"/>
              </a:spcBef>
              <a:spcAft>
                <a:spcPts val="0"/>
              </a:spcAft>
              <a:buSzPts val="1600"/>
              <a:buChar char="●"/>
            </a:pPr>
            <a:r>
              <a:rPr lang="en" sz="1600" dirty="0"/>
              <a:t>Horizontal escalation (lateral movement)</a:t>
            </a:r>
            <a:r>
              <a:rPr lang="en" sz="1600" dirty="0">
                <a:latin typeface="Roboto Light"/>
                <a:ea typeface="Roboto Light"/>
                <a:cs typeface="Roboto Light"/>
                <a:sym typeface="Roboto Light"/>
              </a:rPr>
              <a:t>: moving between machines at the same privilege </a:t>
            </a:r>
            <a:br>
              <a:rPr lang="en" sz="1600" dirty="0">
                <a:latin typeface="Roboto Light"/>
                <a:ea typeface="Roboto Light"/>
                <a:cs typeface="Roboto Light"/>
                <a:sym typeface="Roboto Light"/>
              </a:rPr>
            </a:br>
            <a:r>
              <a:rPr lang="en" sz="1600" dirty="0">
                <a:latin typeface="Roboto Light"/>
                <a:ea typeface="Roboto Light"/>
                <a:cs typeface="Roboto Light"/>
                <a:sym typeface="Roboto Light"/>
              </a:rPr>
              <a:t>(using a user shell on Machine A to get a user shell on Machine B)</a:t>
            </a:r>
            <a:endParaRPr sz="1600" dirty="0">
              <a:latin typeface="Roboto Light"/>
              <a:ea typeface="Roboto Light"/>
              <a:cs typeface="Roboto Light"/>
              <a:sym typeface="Roboto Light"/>
            </a:endParaRPr>
          </a:p>
          <a:p>
            <a:pPr marL="0" lvl="0" indent="0" algn="l" rtl="0">
              <a:spcBef>
                <a:spcPts val="800"/>
              </a:spcBef>
              <a:spcAft>
                <a:spcPts val="0"/>
              </a:spcAft>
              <a:buNone/>
            </a:pPr>
            <a:endParaRPr sz="1600" dirty="0">
              <a:latin typeface="Roboto Light"/>
              <a:ea typeface="Roboto Light"/>
              <a:cs typeface="Roboto Light"/>
              <a:sym typeface="Roboto Light"/>
            </a:endParaRPr>
          </a:p>
          <a:p>
            <a:pPr marL="0" lvl="0" indent="0" algn="l" rtl="0">
              <a:spcBef>
                <a:spcPts val="800"/>
              </a:spcBef>
              <a:spcAft>
                <a:spcPts val="0"/>
              </a:spcAft>
              <a:buNone/>
            </a:pPr>
            <a:r>
              <a:rPr lang="en" sz="1600" dirty="0">
                <a:latin typeface="Roboto Medium"/>
                <a:ea typeface="Roboto Medium"/>
                <a:cs typeface="Roboto Medium"/>
                <a:sym typeface="Roboto Medium"/>
              </a:rPr>
              <a:t>Data exfiltration</a:t>
            </a:r>
            <a:r>
              <a:rPr lang="en" sz="1600" dirty="0">
                <a:latin typeface="Roboto Light"/>
                <a:ea typeface="Roboto Light"/>
                <a:cs typeface="Roboto Light"/>
                <a:sym typeface="Roboto Light"/>
              </a:rPr>
              <a:t>: Stealing sensitive data, which can cause significant damage to a </a:t>
            </a:r>
            <a:br>
              <a:rPr lang="en" sz="1600" dirty="0">
                <a:latin typeface="Roboto Light"/>
                <a:ea typeface="Roboto Light"/>
                <a:cs typeface="Roboto Light"/>
                <a:sym typeface="Roboto Light"/>
              </a:rPr>
            </a:br>
            <a:r>
              <a:rPr lang="en" sz="1600" dirty="0">
                <a:latin typeface="Roboto Light"/>
                <a:ea typeface="Roboto Light"/>
                <a:cs typeface="Roboto Light"/>
                <a:sym typeface="Roboto Light"/>
              </a:rPr>
              <a:t>business if it fell into the wrong hands. Tactics include:  </a:t>
            </a:r>
            <a:endParaRPr sz="1600" dirty="0">
              <a:latin typeface="Roboto Light"/>
              <a:ea typeface="Roboto Light"/>
              <a:cs typeface="Roboto Light"/>
              <a:sym typeface="Roboto Light"/>
            </a:endParaRPr>
          </a:p>
          <a:p>
            <a:pPr marL="320040" lvl="0" indent="-193040" algn="l" rtl="0">
              <a:spcBef>
                <a:spcPts val="800"/>
              </a:spcBef>
              <a:spcAft>
                <a:spcPts val="0"/>
              </a:spcAft>
              <a:buSzPts val="1600"/>
              <a:buFont typeface="Roboto Light"/>
              <a:buChar char="●"/>
            </a:pPr>
            <a:r>
              <a:rPr lang="en" sz="1600" dirty="0">
                <a:latin typeface="Roboto Light"/>
                <a:ea typeface="Roboto Light"/>
                <a:cs typeface="Roboto Light"/>
                <a:sym typeface="Roboto Light"/>
              </a:rPr>
              <a:t>Downloading files</a:t>
            </a:r>
            <a:endParaRPr sz="1600" dirty="0">
              <a:latin typeface="Roboto Light"/>
              <a:ea typeface="Roboto Light"/>
              <a:cs typeface="Roboto Light"/>
              <a:sym typeface="Roboto Light"/>
            </a:endParaRPr>
          </a:p>
          <a:p>
            <a:pPr marL="320040" lvl="0" indent="-193040" algn="l" rtl="0">
              <a:spcBef>
                <a:spcPts val="0"/>
              </a:spcBef>
              <a:spcAft>
                <a:spcPts val="0"/>
              </a:spcAft>
              <a:buSzPts val="1600"/>
              <a:buFont typeface="Roboto Light"/>
              <a:buChar char="●"/>
            </a:pPr>
            <a:r>
              <a:rPr lang="en" sz="1600" dirty="0">
                <a:latin typeface="Roboto Light"/>
                <a:ea typeface="Roboto Light"/>
                <a:cs typeface="Roboto Light"/>
                <a:sym typeface="Roboto Light"/>
              </a:rPr>
              <a:t>Running database queries</a:t>
            </a:r>
            <a:endParaRPr sz="1600" dirty="0">
              <a:latin typeface="Roboto Light"/>
              <a:ea typeface="Roboto Light"/>
              <a:cs typeface="Roboto Light"/>
              <a:sym typeface="Roboto Light"/>
            </a:endParaRPr>
          </a:p>
          <a:p>
            <a:pPr marL="320040" lvl="0" indent="-193040" algn="l" rtl="0">
              <a:spcBef>
                <a:spcPts val="0"/>
              </a:spcBef>
              <a:spcAft>
                <a:spcPts val="0"/>
              </a:spcAft>
              <a:buSzPts val="1600"/>
              <a:buFont typeface="Roboto Light"/>
              <a:buChar char="●"/>
            </a:pPr>
            <a:r>
              <a:rPr lang="en" sz="1600" dirty="0">
                <a:latin typeface="Roboto Light"/>
                <a:ea typeface="Roboto Light"/>
                <a:cs typeface="Roboto Light"/>
                <a:sym typeface="Roboto Light"/>
              </a:rPr>
              <a:t>Creating a user that allows access </a:t>
            </a:r>
            <a:endParaRPr sz="1600" dirty="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20124D"/>
                </a:solidFill>
              </a:rPr>
              <a:t>Step 6: </a:t>
            </a:r>
            <a:r>
              <a:rPr lang="en"/>
              <a:t>Finalizing Report</a:t>
            </a:r>
            <a:endParaRPr/>
          </a:p>
        </p:txBody>
      </p:sp>
      <p:sp>
        <p:nvSpPr>
          <p:cNvPr id="1183" name="Google Shape;118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184" name="Google Shape;1184;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5" name="Google Shape;1185;p68"/>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t>Pentesters should be documenting data </a:t>
            </a:r>
            <a:r>
              <a:rPr lang="en" sz="1800" b="1">
                <a:solidFill>
                  <a:srgbClr val="20124D"/>
                </a:solidFill>
              </a:rPr>
              <a:t>every step of the process</a:t>
            </a:r>
            <a:r>
              <a:rPr lang="en" sz="1800" b="1"/>
              <a:t>. </a:t>
            </a:r>
            <a:endParaRPr sz="1800" b="1"/>
          </a:p>
          <a:p>
            <a:pPr marL="0" lvl="0" indent="0" algn="l" rtl="0">
              <a:spcBef>
                <a:spcPts val="800"/>
              </a:spcBef>
              <a:spcAft>
                <a:spcPts val="0"/>
              </a:spcAft>
              <a:buNone/>
            </a:pPr>
            <a:r>
              <a:rPr lang="en" sz="1800"/>
              <a:t>The last step of a penetration test is finalizing the presentation of data, not collecting the data.</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0" lvl="0" indent="0" algn="l" rtl="0">
              <a:spcBef>
                <a:spcPts val="800"/>
              </a:spcBef>
              <a:spcAft>
                <a:spcPts val="800"/>
              </a:spcAft>
              <a:buNone/>
            </a:pPr>
            <a:endParaRPr/>
          </a:p>
        </p:txBody>
      </p:sp>
      <p:pic>
        <p:nvPicPr>
          <p:cNvPr id="1186" name="Google Shape;1186;p68"/>
          <p:cNvPicPr preferRelativeResize="0"/>
          <p:nvPr/>
        </p:nvPicPr>
        <p:blipFill>
          <a:blip r:embed="rId3">
            <a:alphaModFix/>
          </a:blip>
          <a:stretch>
            <a:fillRect/>
          </a:stretch>
        </p:blipFill>
        <p:spPr>
          <a:xfrm>
            <a:off x="445650" y="2446575"/>
            <a:ext cx="4167149" cy="2344024"/>
          </a:xfrm>
          <a:prstGeom prst="rect">
            <a:avLst/>
          </a:prstGeom>
          <a:noFill/>
          <a:ln>
            <a:noFill/>
          </a:ln>
          <a:effectLst>
            <a:reflection endPos="12000" dist="38100" dir="5400000" fadeDir="5400012" sy="-100000" algn="bl" rotWithShape="0"/>
          </a:effectLst>
        </p:spPr>
      </p:pic>
      <p:pic>
        <p:nvPicPr>
          <p:cNvPr id="1187" name="Google Shape;1187;p68"/>
          <p:cNvPicPr preferRelativeResize="0"/>
          <p:nvPr/>
        </p:nvPicPr>
        <p:blipFill>
          <a:blip r:embed="rId3">
            <a:alphaModFix/>
          </a:blip>
          <a:stretch>
            <a:fillRect/>
          </a:stretch>
        </p:blipFill>
        <p:spPr>
          <a:xfrm flipH="1">
            <a:off x="4536796" y="2446575"/>
            <a:ext cx="4167154" cy="2344024"/>
          </a:xfrm>
          <a:prstGeom prst="rect">
            <a:avLst/>
          </a:prstGeom>
          <a:noFill/>
          <a:ln>
            <a:noFill/>
          </a:ln>
          <a:effectLst>
            <a:reflection endPos="12000" dist="38100" dir="5400000" fadeDir="5400012" sy="-100000" algn="bl" rotWithShape="0"/>
          </a:effectLst>
        </p:spPr>
      </p:pic>
      <p:sp>
        <p:nvSpPr>
          <p:cNvPr id="1188" name="Google Shape;1188;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Reporting is not quite the last step...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Intelligence Gathering Tools</a:t>
            </a:r>
            <a:endParaRPr>
              <a:latin typeface="Roboto Mono"/>
              <a:ea typeface="Roboto Mono"/>
              <a:cs typeface="Roboto Mono"/>
              <a:sym typeface="Roboto Mono"/>
            </a:endParaRPr>
          </a:p>
        </p:txBody>
      </p:sp>
      <p:sp>
        <p:nvSpPr>
          <p:cNvPr id="1194" name="Google Shape;1194;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195" name="Google Shape;1195;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196" name="Google Shape;119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B45F06"/>
                </a:solidFill>
              </a:rPr>
              <a:t>Intelligence Gathering Tools</a:t>
            </a:r>
            <a:endParaRPr/>
          </a:p>
        </p:txBody>
      </p:sp>
      <p:sp>
        <p:nvSpPr>
          <p:cNvPr id="1202" name="Google Shape;1202;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Pentesters commonly focus on two classes of vulnerabilities:</a:t>
            </a:r>
            <a:endParaRPr/>
          </a:p>
        </p:txBody>
      </p:sp>
      <p:sp>
        <p:nvSpPr>
          <p:cNvPr id="1203" name="Google Shape;120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204" name="Google Shape;1204;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5" name="Google Shape;1205;p70"/>
          <p:cNvSpPr txBox="1">
            <a:spLocks noGrp="1"/>
          </p:cNvSpPr>
          <p:nvPr>
            <p:ph type="body" idx="3"/>
          </p:nvPr>
        </p:nvSpPr>
        <p:spPr>
          <a:xfrm>
            <a:off x="175" y="1183050"/>
            <a:ext cx="9144000" cy="3723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t>Network Vulnerabilities: </a:t>
            </a:r>
            <a:endParaRPr sz="1800" b="1"/>
          </a:p>
          <a:p>
            <a:pPr marL="0" lvl="0" indent="0" algn="l" rtl="0">
              <a:spcBef>
                <a:spcPts val="0"/>
              </a:spcBef>
              <a:spcAft>
                <a:spcPts val="0"/>
              </a:spcAft>
              <a:buNone/>
            </a:pPr>
            <a:r>
              <a:rPr lang="en" sz="1800"/>
              <a:t>Vulnerabilities due to improperly configured services or poorly patched machines on the client's network.</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b="1"/>
              <a:t>Social Vulnerabilities: </a:t>
            </a:r>
            <a:endParaRPr sz="1800" b="1"/>
          </a:p>
          <a:p>
            <a:pPr marL="0" lvl="0" indent="0" algn="l" rtl="0">
              <a:spcBef>
                <a:spcPts val="0"/>
              </a:spcBef>
              <a:spcAft>
                <a:spcPts val="0"/>
              </a:spcAft>
              <a:buNone/>
            </a:pPr>
            <a:r>
              <a:rPr lang="en" sz="1800"/>
              <a:t>Pentesters sometimes assess an organization's readiness for social engineering attacks by running phishing and other campaigns against their client's organization.</a:t>
            </a:r>
            <a:endParaRPr sz="1800"/>
          </a:p>
          <a:p>
            <a:pPr marL="0" lvl="0" indent="0" algn="l" rtl="0">
              <a:spcBef>
                <a:spcPts val="0"/>
              </a:spcBef>
              <a:spcAft>
                <a:spcPts val="0"/>
              </a:spcAft>
              <a:buNone/>
            </a:pPr>
            <a:endParaRPr sz="1800"/>
          </a:p>
          <a:p>
            <a:pPr marL="0" lvl="0" indent="0" algn="l" rtl="0">
              <a:spcBef>
                <a:spcPts val="0"/>
              </a:spcBef>
              <a:spcAft>
                <a:spcPts val="8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27" name="Google Shape;1027;p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1028" name="Google Shape;1028;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029" name="Google Shape;1029;p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0" name="Google Shape;1030;p53"/>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lnSpc>
                <a:spcPct val="200000"/>
              </a:lnSpc>
              <a:spcBef>
                <a:spcPts val="0"/>
              </a:spcBef>
              <a:spcAft>
                <a:spcPts val="0"/>
              </a:spcAft>
              <a:buSzPts val="1800"/>
              <a:buChar char="●"/>
            </a:pPr>
            <a:r>
              <a:rPr lang="en" sz="1800"/>
              <a:t>Articulate the steps of the Penetration Testing Execution Standard.</a:t>
            </a:r>
            <a:endParaRPr sz="1800"/>
          </a:p>
          <a:p>
            <a:pPr marL="457200" lvl="0" indent="-342900" algn="l" rtl="0">
              <a:lnSpc>
                <a:spcPct val="200000"/>
              </a:lnSpc>
              <a:spcBef>
                <a:spcPts val="0"/>
              </a:spcBef>
              <a:spcAft>
                <a:spcPts val="0"/>
              </a:spcAft>
              <a:buSzPts val="1800"/>
              <a:buChar char="●"/>
            </a:pPr>
            <a:r>
              <a:rPr lang="en" sz="1800"/>
              <a:t>Use Nmap to perform host discovery and port scan targets.</a:t>
            </a:r>
            <a:endParaRPr sz="1800"/>
          </a:p>
          <a:p>
            <a:pPr marL="457200" lvl="0" indent="-342900" algn="l" rtl="0">
              <a:lnSpc>
                <a:spcPct val="200000"/>
              </a:lnSpc>
              <a:spcBef>
                <a:spcPts val="0"/>
              </a:spcBef>
              <a:spcAft>
                <a:spcPts val="0"/>
              </a:spcAft>
              <a:buSzPts val="1800"/>
              <a:buChar char="●"/>
            </a:pPr>
            <a:r>
              <a:rPr lang="en" sz="1800"/>
              <a:t>Use Nessus to perform vulnerability scans.</a:t>
            </a:r>
            <a:endParaRPr sz="1800"/>
          </a:p>
        </p:txBody>
      </p:sp>
      <p:sp>
        <p:nvSpPr>
          <p:cNvPr id="1031" name="Google Shape;1031;p53"/>
          <p:cNvSpPr/>
          <p:nvPr/>
        </p:nvSpPr>
        <p:spPr>
          <a:xfrm>
            <a:off x="496800" y="1284250"/>
            <a:ext cx="261900" cy="268500"/>
          </a:xfrm>
          <a:prstGeom prst="bevel">
            <a:avLst>
              <a:gd name="adj" fmla="val 125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FF00"/>
              </a:highlight>
            </a:endParaRPr>
          </a:p>
        </p:txBody>
      </p:sp>
      <p:sp>
        <p:nvSpPr>
          <p:cNvPr id="1032" name="Google Shape;1032;p53"/>
          <p:cNvSpPr/>
          <p:nvPr/>
        </p:nvSpPr>
        <p:spPr>
          <a:xfrm>
            <a:off x="496800" y="1832750"/>
            <a:ext cx="261900" cy="268500"/>
          </a:xfrm>
          <a:prstGeom prst="bevel">
            <a:avLst>
              <a:gd name="adj" fmla="val 125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3"/>
          <p:cNvSpPr/>
          <p:nvPr/>
        </p:nvSpPr>
        <p:spPr>
          <a:xfrm>
            <a:off x="496800" y="2381250"/>
            <a:ext cx="261900" cy="268500"/>
          </a:xfrm>
          <a:prstGeom prst="bevel">
            <a:avLst>
              <a:gd name="adj" fmla="val 125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B45F06"/>
                </a:solidFill>
              </a:rPr>
              <a:t>Intelligence Gathering Tools</a:t>
            </a:r>
            <a:endParaRPr/>
          </a:p>
        </p:txBody>
      </p:sp>
      <p:sp>
        <p:nvSpPr>
          <p:cNvPr id="1211" name="Google Shape;1211;p71"/>
          <p:cNvSpPr txBox="1">
            <a:spLocks noGrp="1"/>
          </p:cNvSpPr>
          <p:nvPr>
            <p:ph type="subTitle" idx="1"/>
          </p:nvPr>
        </p:nvSpPr>
        <p:spPr>
          <a:xfrm>
            <a:off x="175" y="31979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good baseline goal for intelligence gathering involves: </a:t>
            </a:r>
            <a:endParaRPr/>
          </a:p>
        </p:txBody>
      </p:sp>
      <p:sp>
        <p:nvSpPr>
          <p:cNvPr id="1212" name="Google Shape;1212;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213" name="Google Shape;1213;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4" name="Google Shape;1214;p71"/>
          <p:cNvSpPr txBox="1">
            <a:spLocks noGrp="1"/>
          </p:cNvSpPr>
          <p:nvPr>
            <p:ph type="body" idx="3"/>
          </p:nvPr>
        </p:nvSpPr>
        <p:spPr>
          <a:xfrm>
            <a:off x="175" y="3744950"/>
            <a:ext cx="9144000" cy="1095600"/>
          </a:xfrm>
          <a:prstGeom prst="rect">
            <a:avLst/>
          </a:prstGeom>
        </p:spPr>
        <p:txBody>
          <a:bodyPr spcFirstLastPara="1" wrap="square" lIns="457200" tIns="0" rIns="457200" bIns="914400" anchor="t" anchorCtr="0">
            <a:noAutofit/>
          </a:bodyPr>
          <a:lstStyle/>
          <a:p>
            <a:pPr marL="457200" lvl="0" indent="-317500" algn="l" rtl="0">
              <a:spcBef>
                <a:spcPts val="0"/>
              </a:spcBef>
              <a:spcAft>
                <a:spcPts val="0"/>
              </a:spcAft>
              <a:buSzPts val="1400"/>
              <a:buChar char="●"/>
            </a:pPr>
            <a:r>
              <a:rPr lang="en"/>
              <a:t>Enumerating all subdomains associated with the client’s domain name. </a:t>
            </a:r>
            <a:endParaRPr/>
          </a:p>
          <a:p>
            <a:pPr marL="457200" lvl="0" indent="-317500" algn="l" rtl="0">
              <a:spcBef>
                <a:spcPts val="0"/>
              </a:spcBef>
              <a:spcAft>
                <a:spcPts val="0"/>
              </a:spcAft>
              <a:buSzPts val="1400"/>
              <a:buChar char="●"/>
            </a:pPr>
            <a:r>
              <a:rPr lang="en"/>
              <a:t>Port-scanning in-scope subdomains.</a:t>
            </a:r>
            <a:endParaRPr/>
          </a:p>
          <a:p>
            <a:pPr marL="457200" lvl="0" indent="-317500" algn="l" rtl="0">
              <a:spcBef>
                <a:spcPts val="0"/>
              </a:spcBef>
              <a:spcAft>
                <a:spcPts val="0"/>
              </a:spcAft>
              <a:buSzPts val="1400"/>
              <a:buChar char="●"/>
            </a:pPr>
            <a:r>
              <a:rPr lang="en"/>
              <a:t>Collecting as much email and social information as possible about the organization's employees.</a:t>
            </a:r>
            <a:r>
              <a:rPr lang="en" sz="1800"/>
              <a:t> </a:t>
            </a:r>
            <a:endParaRPr sz="1800"/>
          </a:p>
          <a:p>
            <a:pPr marL="0" lvl="0" indent="0" algn="l" rtl="0">
              <a:spcBef>
                <a:spcPts val="800"/>
              </a:spcBef>
              <a:spcAft>
                <a:spcPts val="800"/>
              </a:spcAft>
              <a:buNone/>
            </a:pPr>
            <a:endParaRPr/>
          </a:p>
        </p:txBody>
      </p:sp>
      <p:sp>
        <p:nvSpPr>
          <p:cNvPr id="1215" name="Google Shape;1215;p71"/>
          <p:cNvSpPr txBox="1">
            <a:spLocks noGrp="1"/>
          </p:cNvSpPr>
          <p:nvPr>
            <p:ph type="body" idx="3"/>
          </p:nvPr>
        </p:nvSpPr>
        <p:spPr>
          <a:xfrm>
            <a:off x="175" y="709950"/>
            <a:ext cx="9144000" cy="2384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At a minimum, intelligence gathering usually entails: </a:t>
            </a:r>
            <a:endParaRPr sz="1800"/>
          </a:p>
          <a:p>
            <a:pPr marL="0" lvl="0" indent="0" algn="l" rtl="0">
              <a:spcBef>
                <a:spcPts val="0"/>
              </a:spcBef>
              <a:spcAft>
                <a:spcPts val="0"/>
              </a:spcAft>
              <a:buNone/>
            </a:pPr>
            <a:endParaRPr sz="600" b="1"/>
          </a:p>
          <a:p>
            <a:pPr marL="0" lvl="0" indent="0" algn="l" rtl="0">
              <a:spcBef>
                <a:spcPts val="0"/>
              </a:spcBef>
              <a:spcAft>
                <a:spcPts val="0"/>
              </a:spcAft>
              <a:buNone/>
            </a:pPr>
            <a:r>
              <a:rPr lang="en" b="1"/>
              <a:t>Mapping the Network: </a:t>
            </a:r>
            <a:r>
              <a:rPr lang="en"/>
              <a:t>Finding machines controlled by your client, and mapping their connections to one another.</a:t>
            </a:r>
            <a:endParaRPr/>
          </a:p>
          <a:p>
            <a:pPr marL="0" lvl="0" indent="0" algn="l" rtl="0">
              <a:spcBef>
                <a:spcPts val="0"/>
              </a:spcBef>
              <a:spcAft>
                <a:spcPts val="0"/>
              </a:spcAft>
              <a:buNone/>
            </a:pPr>
            <a:endParaRPr b="1"/>
          </a:p>
          <a:p>
            <a:pPr marL="0" lvl="0" indent="0" algn="l" rtl="0">
              <a:spcBef>
                <a:spcPts val="0"/>
              </a:spcBef>
              <a:spcAft>
                <a:spcPts val="0"/>
              </a:spcAft>
              <a:buNone/>
            </a:pPr>
            <a:r>
              <a:rPr lang="en" b="1"/>
              <a:t>Fingerprinting Servers: </a:t>
            </a:r>
            <a:r>
              <a:rPr lang="en"/>
              <a:t>Determining which services and operating systems are running on which machines.</a:t>
            </a:r>
            <a:endParaRPr/>
          </a:p>
          <a:p>
            <a:pPr marL="0" lvl="0" indent="0" algn="l" rtl="0">
              <a:spcBef>
                <a:spcPts val="0"/>
              </a:spcBef>
              <a:spcAft>
                <a:spcPts val="0"/>
              </a:spcAft>
              <a:buNone/>
            </a:pPr>
            <a:endParaRPr b="1"/>
          </a:p>
          <a:p>
            <a:pPr marL="0" lvl="0" indent="0" algn="l" rtl="0">
              <a:spcBef>
                <a:spcPts val="0"/>
              </a:spcBef>
              <a:spcAft>
                <a:spcPts val="0"/>
              </a:spcAft>
              <a:buNone/>
            </a:pPr>
            <a:r>
              <a:rPr lang="en" b="1"/>
              <a:t>Organizational Research: </a:t>
            </a:r>
            <a:r>
              <a:rPr lang="en"/>
              <a:t>If social engineering attacks are in-scope, intelligence gathering also entails finding the names, contact information, and even social media profiles of as many employees as possible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7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35 minutes</a:t>
            </a:r>
            <a:endParaRPr/>
          </a:p>
        </p:txBody>
      </p:sp>
      <p:sp>
        <p:nvSpPr>
          <p:cNvPr id="1221" name="Google Shape;122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1222" name="Google Shape;1222;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3" name="Google Shape;1223;p72"/>
          <p:cNvSpPr txBox="1">
            <a:spLocks noGrp="1"/>
          </p:cNvSpPr>
          <p:nvPr>
            <p:ph type="title" idx="2"/>
          </p:nvPr>
        </p:nvSpPr>
        <p:spPr>
          <a:xfrm>
            <a:off x="273900" y="1042875"/>
            <a:ext cx="87942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 </a:t>
            </a:r>
            <a:r>
              <a:rPr lang="en" sz="2800">
                <a:latin typeface="Roboto Light"/>
                <a:ea typeface="Roboto Light"/>
                <a:cs typeface="Roboto Light"/>
                <a:sym typeface="Roboto Light"/>
              </a:rPr>
              <a:t>Scanning and Enumeration</a:t>
            </a:r>
            <a:endParaRPr sz="2800">
              <a:latin typeface="Roboto Light"/>
              <a:ea typeface="Roboto Light"/>
              <a:cs typeface="Roboto Light"/>
              <a:sym typeface="Roboto Light"/>
            </a:endParaRPr>
          </a:p>
          <a:p>
            <a:pPr marL="0" marR="0" lvl="0" indent="0" algn="l" rtl="0">
              <a:lnSpc>
                <a:spcPct val="110000"/>
              </a:lnSpc>
              <a:spcBef>
                <a:spcPts val="1000"/>
              </a:spcBef>
              <a:spcAft>
                <a:spcPts val="0"/>
              </a:spcAft>
              <a:buNone/>
            </a:pPr>
            <a:r>
              <a:rPr lang="en" sz="1600">
                <a:solidFill>
                  <a:schemeClr val="dk1"/>
                </a:solidFill>
              </a:rPr>
              <a:t>In this exercise, you’ll use ZenMap to scan and map a subnet. </a:t>
            </a:r>
            <a:br>
              <a:rPr lang="en" sz="1800">
                <a:solidFill>
                  <a:schemeClr val="dk1"/>
                </a:solidFill>
              </a:rPr>
            </a:br>
            <a:br>
              <a:rPr lang="en" sz="1800">
                <a:solidFill>
                  <a:schemeClr val="dk1"/>
                </a:solidFill>
              </a:rPr>
            </a:br>
            <a:r>
              <a:rPr lang="en" sz="1600">
                <a:solidFill>
                  <a:schemeClr val="dk1"/>
                </a:solidFill>
              </a:rPr>
              <a:t>Search for </a:t>
            </a:r>
            <a:r>
              <a:rPr lang="en" sz="1600" b="1">
                <a:solidFill>
                  <a:schemeClr val="dk1"/>
                </a:solidFill>
              </a:rPr>
              <a:t>Scanning and Enumeration Lab</a:t>
            </a:r>
            <a:br>
              <a:rPr lang="en" sz="1600" b="1">
                <a:solidFill>
                  <a:schemeClr val="dk1"/>
                </a:solidFill>
              </a:rPr>
            </a:br>
            <a:br>
              <a:rPr lang="en" sz="1600" b="1">
                <a:solidFill>
                  <a:schemeClr val="dk1"/>
                </a:solidFill>
              </a:rPr>
            </a:br>
            <a:r>
              <a:rPr lang="en" sz="1600">
                <a:solidFill>
                  <a:schemeClr val="dk1"/>
                </a:solidFill>
              </a:rPr>
              <a:t>You will use the</a:t>
            </a:r>
            <a:r>
              <a:rPr lang="en" sz="1600" b="1">
                <a:solidFill>
                  <a:schemeClr val="dk1"/>
                </a:solidFill>
              </a:rPr>
              <a:t> Part 1 - Performing Initial Scans with Zenmap and Nmap</a:t>
            </a:r>
            <a:r>
              <a:rPr lang="en" sz="1600">
                <a:solidFill>
                  <a:schemeClr val="dk1"/>
                </a:solidFill>
              </a:rPr>
              <a:t> instructions inside the lab environment. Stop once you reach </a:t>
            </a:r>
            <a:r>
              <a:rPr lang="en" sz="1600" b="1">
                <a:solidFill>
                  <a:schemeClr val="dk1"/>
                </a:solidFill>
              </a:rPr>
              <a:t>Part 2 - Run a Vulnerability Scan with OpenVAS </a:t>
            </a:r>
            <a:r>
              <a:rPr lang="en" sz="1600">
                <a:solidFill>
                  <a:schemeClr val="dk1"/>
                </a:solidFill>
              </a:rPr>
              <a:t>instructions.</a:t>
            </a:r>
            <a:endParaRPr sz="1600">
              <a:solidFill>
                <a:schemeClr val="dk1"/>
              </a:solidFill>
            </a:endParaRPr>
          </a:p>
          <a:p>
            <a:pPr marL="0" marR="0" lvl="0" indent="0" algn="l" rtl="0">
              <a:lnSpc>
                <a:spcPct val="110000"/>
              </a:lnSpc>
              <a:spcBef>
                <a:spcPts val="1000"/>
              </a:spcBef>
              <a:spcAft>
                <a:spcPts val="0"/>
              </a:spcAft>
              <a:buNone/>
            </a:pPr>
            <a:endParaRPr sz="1600">
              <a:solidFill>
                <a:schemeClr val="dk1"/>
              </a:solidFill>
              <a:uFill>
                <a:noFill/>
              </a:uFill>
              <a:hlinkClick r:id="rId3"/>
            </a:endParaRPr>
          </a:p>
          <a:p>
            <a:pPr marL="0" lvl="0" indent="0" algn="l" rtl="0">
              <a:lnSpc>
                <a:spcPct val="110000"/>
              </a:lnSpc>
              <a:spcBef>
                <a:spcPts val="1000"/>
              </a:spcBef>
              <a:spcAft>
                <a:spcPts val="0"/>
              </a:spcAft>
              <a:buClr>
                <a:schemeClr val="dk1"/>
              </a:buClr>
              <a:buSzPts val="1100"/>
              <a:buFont typeface="Arial"/>
              <a:buNone/>
            </a:pPr>
            <a:endParaRPr sz="1800">
              <a:solidFill>
                <a:schemeClr val="dk1"/>
              </a:solidFill>
            </a:endParaRPr>
          </a:p>
          <a:p>
            <a:pPr marL="0" lvl="0" indent="0" algn="l" rtl="0">
              <a:lnSpc>
                <a:spcPct val="110000"/>
              </a:lnSpc>
              <a:spcBef>
                <a:spcPts val="100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1229" name="Google Shape;1229;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0" name="Google Shape;1230;p73"/>
          <p:cNvSpPr txBox="1"/>
          <p:nvPr/>
        </p:nvSpPr>
        <p:spPr>
          <a:xfrm>
            <a:off x="2431650" y="3634800"/>
            <a:ext cx="4268100" cy="64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85200C"/>
                </a:solidFill>
                <a:latin typeface="Roboto Mono"/>
                <a:ea typeface="Roboto Mono"/>
                <a:cs typeface="Roboto Mono"/>
                <a:sym typeface="Roboto Mono"/>
              </a:rPr>
              <a:t>Scanning and Enumeration</a:t>
            </a:r>
            <a:endParaRPr sz="1800">
              <a:solidFill>
                <a:srgbClr val="85200C"/>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Nessus Set-up and Configuration</a:t>
            </a:r>
            <a:endParaRPr/>
          </a:p>
        </p:txBody>
      </p:sp>
      <p:sp>
        <p:nvSpPr>
          <p:cNvPr id="1241" name="Google Shape;1241;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
        <p:nvSpPr>
          <p:cNvPr id="1242" name="Google Shape;1242;p7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24</a:t>
            </a:fld>
            <a:endParaRPr/>
          </a:p>
        </p:txBody>
      </p:sp>
      <p:sp>
        <p:nvSpPr>
          <p:cNvPr id="1243" name="Google Shape;124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249" name="Google Shape;1249;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solidFill>
                  <a:srgbClr val="24292E"/>
                </a:solidFill>
              </a:rPr>
              <a:t>Vulnerability scanning is the next step after information gathering.</a:t>
            </a:r>
            <a:endParaRPr/>
          </a:p>
        </p:txBody>
      </p:sp>
      <p:sp>
        <p:nvSpPr>
          <p:cNvPr id="1250" name="Google Shape;1250;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251" name="Google Shape;1251;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2" name="Google Shape;1252;p76"/>
          <p:cNvSpPr txBox="1">
            <a:spLocks noGrp="1"/>
          </p:cNvSpPr>
          <p:nvPr>
            <p:ph type="body" idx="3"/>
          </p:nvPr>
        </p:nvSpPr>
        <p:spPr>
          <a:xfrm>
            <a:off x="175" y="1436225"/>
            <a:ext cx="9144000" cy="3470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After enumerating hosts and services, you correlate those services with known vulnerabilities.</a:t>
            </a:r>
            <a:endParaRPr sz="600">
              <a:solidFill>
                <a:srgbClr val="24292E"/>
              </a:solidFill>
            </a:endParaRPr>
          </a:p>
          <a:p>
            <a:pPr marL="457200" lvl="0" indent="0" algn="l" rtl="0">
              <a:lnSpc>
                <a:spcPct val="114000"/>
              </a:lnSpc>
              <a:spcBef>
                <a:spcPts val="300"/>
              </a:spcBef>
              <a:spcAft>
                <a:spcPts val="0"/>
              </a:spcAft>
              <a:buNone/>
            </a:pPr>
            <a:endParaRPr sz="600">
              <a:solidFill>
                <a:srgbClr val="24292E"/>
              </a:solidFill>
            </a:endParaRPr>
          </a:p>
          <a:p>
            <a:pPr marL="457200" lvl="0" indent="-342900" algn="l" rtl="0">
              <a:lnSpc>
                <a:spcPct val="114000"/>
              </a:lnSpc>
              <a:spcBef>
                <a:spcPts val="800"/>
              </a:spcBef>
              <a:spcAft>
                <a:spcPts val="0"/>
              </a:spcAft>
              <a:buClr>
                <a:srgbClr val="24292E"/>
              </a:buClr>
              <a:buSzPts val="1800"/>
              <a:buChar char="●"/>
            </a:pPr>
            <a:r>
              <a:rPr lang="en" sz="1800">
                <a:solidFill>
                  <a:srgbClr val="24292E"/>
                </a:solidFill>
              </a:rPr>
              <a:t>In previous lessons, we have used </a:t>
            </a:r>
            <a:r>
              <a:rPr lang="en" sz="1800" b="1">
                <a:solidFill>
                  <a:srgbClr val="24292E"/>
                </a:solidFill>
              </a:rPr>
              <a:t>Nmap</a:t>
            </a:r>
            <a:r>
              <a:rPr lang="en" sz="1800">
                <a:solidFill>
                  <a:srgbClr val="24292E"/>
                </a:solidFill>
              </a:rPr>
              <a:t> to perform vulnerability scans. Today, they'll revisit nmap, with additional focus on:</a:t>
            </a:r>
            <a:endParaRPr sz="1800">
              <a:solidFill>
                <a:srgbClr val="24292E"/>
              </a:solidFill>
            </a:endParaRPr>
          </a:p>
          <a:p>
            <a:pPr marL="914400" lvl="1" indent="-342900" algn="l" rtl="0">
              <a:lnSpc>
                <a:spcPct val="115000"/>
              </a:lnSpc>
              <a:spcBef>
                <a:spcPts val="800"/>
              </a:spcBef>
              <a:spcAft>
                <a:spcPts val="0"/>
              </a:spcAft>
              <a:buClr>
                <a:srgbClr val="24292E"/>
              </a:buClr>
              <a:buSzPts val="1800"/>
              <a:buFont typeface="Roboto"/>
              <a:buChar char="○"/>
            </a:pPr>
            <a:r>
              <a:rPr lang="en" sz="1800">
                <a:solidFill>
                  <a:srgbClr val="24292E"/>
                </a:solidFill>
              </a:rPr>
              <a:t>Scan types</a:t>
            </a:r>
            <a:endParaRPr sz="1800">
              <a:solidFill>
                <a:srgbClr val="24292E"/>
              </a:solidFill>
            </a:endParaRPr>
          </a:p>
          <a:p>
            <a:pPr marL="914400" lvl="1" indent="-342900" algn="l" rtl="0">
              <a:lnSpc>
                <a:spcPct val="115000"/>
              </a:lnSpc>
              <a:spcBef>
                <a:spcPts val="0"/>
              </a:spcBef>
              <a:spcAft>
                <a:spcPts val="0"/>
              </a:spcAft>
              <a:buClr>
                <a:srgbClr val="24292E"/>
              </a:buClr>
              <a:buSzPts val="1800"/>
              <a:buFont typeface="Roboto"/>
              <a:buChar char="○"/>
            </a:pPr>
            <a:r>
              <a:rPr lang="en" sz="1800">
                <a:solidFill>
                  <a:srgbClr val="24292E"/>
                </a:solidFill>
              </a:rPr>
              <a:t>Saving output</a:t>
            </a:r>
            <a:endParaRPr sz="1800">
              <a:solidFill>
                <a:srgbClr val="24292E"/>
              </a:solidFill>
            </a:endParaRPr>
          </a:p>
          <a:p>
            <a:pPr marL="914400" lvl="1" indent="-342900" algn="l" rtl="0">
              <a:lnSpc>
                <a:spcPct val="115000"/>
              </a:lnSpc>
              <a:spcBef>
                <a:spcPts val="0"/>
              </a:spcBef>
              <a:spcAft>
                <a:spcPts val="0"/>
              </a:spcAft>
              <a:buClr>
                <a:srgbClr val="24292E"/>
              </a:buClr>
              <a:buSzPts val="1800"/>
              <a:buFont typeface="Roboto"/>
              <a:buChar char="○"/>
            </a:pPr>
            <a:r>
              <a:rPr lang="en" sz="1800">
                <a:solidFill>
                  <a:srgbClr val="24292E"/>
                </a:solidFill>
              </a:rPr>
              <a:t>Researching vulnerabilities</a:t>
            </a:r>
            <a:endParaRPr sz="1800">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Enumerating Services</a:t>
            </a:r>
            <a:endParaRPr/>
          </a:p>
        </p:txBody>
      </p:sp>
      <p:sp>
        <p:nvSpPr>
          <p:cNvPr id="1258" name="Google Shape;1258;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Port scans determine which ports are exposed and which services are running on the target. </a:t>
            </a:r>
            <a:endParaRPr/>
          </a:p>
        </p:txBody>
      </p:sp>
      <p:sp>
        <p:nvSpPr>
          <p:cNvPr id="1259" name="Google Shape;1259;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260" name="Google Shape;1260;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1" name="Google Shape;1261;p77"/>
          <p:cNvSpPr txBox="1">
            <a:spLocks noGrp="1"/>
          </p:cNvSpPr>
          <p:nvPr>
            <p:ph type="body" idx="3"/>
          </p:nvPr>
        </p:nvSpPr>
        <p:spPr>
          <a:xfrm>
            <a:off x="175" y="1490450"/>
            <a:ext cx="9144000" cy="341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Nmap can scan both TCP and UDP ports. </a:t>
            </a:r>
            <a:endParaRPr/>
          </a:p>
          <a:p>
            <a:pPr marL="457200" lvl="0" indent="-317500" algn="l" rtl="0">
              <a:spcBef>
                <a:spcPts val="800"/>
              </a:spcBef>
              <a:spcAft>
                <a:spcPts val="0"/>
              </a:spcAft>
              <a:buSzPts val="1400"/>
              <a:buChar char="●"/>
            </a:pPr>
            <a:r>
              <a:rPr lang="en"/>
              <a:t>Most familiar services, such as </a:t>
            </a:r>
            <a:r>
              <a:rPr lang="en">
                <a:latin typeface="Roboto Mono"/>
                <a:ea typeface="Roboto Mono"/>
                <a:cs typeface="Roboto Mono"/>
                <a:sym typeface="Roboto Mono"/>
              </a:rPr>
              <a:t>HTTP</a:t>
            </a:r>
            <a:r>
              <a:rPr lang="en"/>
              <a:t>, </a:t>
            </a:r>
            <a:r>
              <a:rPr lang="en">
                <a:latin typeface="Roboto Mono"/>
                <a:ea typeface="Roboto Mono"/>
                <a:cs typeface="Roboto Mono"/>
                <a:sym typeface="Roboto Mono"/>
              </a:rPr>
              <a:t>FTP</a:t>
            </a:r>
            <a:r>
              <a:rPr lang="en"/>
              <a:t>, and </a:t>
            </a:r>
            <a:r>
              <a:rPr lang="en">
                <a:latin typeface="Roboto Mono"/>
                <a:ea typeface="Roboto Mono"/>
                <a:cs typeface="Roboto Mono"/>
                <a:sym typeface="Roboto Mono"/>
              </a:rPr>
              <a:t>SMTP</a:t>
            </a:r>
            <a:r>
              <a:rPr lang="en"/>
              <a:t>, run over TCP. </a:t>
            </a:r>
            <a:endParaRPr/>
          </a:p>
          <a:p>
            <a:pPr marL="457200" lvl="0" indent="-317500" algn="l" rtl="0">
              <a:spcBef>
                <a:spcPts val="0"/>
              </a:spcBef>
              <a:spcAft>
                <a:spcPts val="0"/>
              </a:spcAft>
              <a:buSzPts val="1400"/>
              <a:buChar char="●"/>
            </a:pPr>
            <a:r>
              <a:rPr lang="en"/>
              <a:t>Notable services such as </a:t>
            </a:r>
            <a:r>
              <a:rPr lang="en">
                <a:latin typeface="Roboto Mono"/>
                <a:ea typeface="Roboto Mono"/>
                <a:cs typeface="Roboto Mono"/>
                <a:sym typeface="Roboto Mono"/>
              </a:rPr>
              <a:t>DNS (53),</a:t>
            </a:r>
            <a:r>
              <a:rPr lang="en"/>
              <a:t> </a:t>
            </a:r>
            <a:r>
              <a:rPr lang="en">
                <a:latin typeface="Roboto Mono"/>
                <a:ea typeface="Roboto Mono"/>
                <a:cs typeface="Roboto Mono"/>
                <a:sym typeface="Roboto Mono"/>
              </a:rPr>
              <a:t>DHCP(67/68)</a:t>
            </a:r>
            <a:r>
              <a:rPr lang="en"/>
              <a:t>, and </a:t>
            </a:r>
            <a:r>
              <a:rPr lang="en">
                <a:latin typeface="Roboto Mono"/>
                <a:ea typeface="Roboto Mono"/>
                <a:cs typeface="Roboto Mono"/>
                <a:sym typeface="Roboto Mono"/>
              </a:rPr>
              <a:t>TFTP (69)</a:t>
            </a:r>
            <a:r>
              <a:rPr lang="en"/>
              <a:t>, run over UDP. </a:t>
            </a:r>
            <a:endParaRPr/>
          </a:p>
          <a:p>
            <a:pPr marL="0" lvl="0" indent="0" algn="l" rtl="0">
              <a:spcBef>
                <a:spcPts val="800"/>
              </a:spcBef>
              <a:spcAft>
                <a:spcPts val="0"/>
              </a:spcAft>
              <a:buNone/>
            </a:pPr>
            <a:endParaRPr/>
          </a:p>
          <a:p>
            <a:pPr marL="0" lvl="0" indent="0" algn="l" rtl="0">
              <a:spcBef>
                <a:spcPts val="800"/>
              </a:spcBef>
              <a:spcAft>
                <a:spcPts val="0"/>
              </a:spcAft>
              <a:buNone/>
            </a:pPr>
            <a:r>
              <a:rPr lang="en"/>
              <a:t>Begin by conducting a SYN scan of a target.</a:t>
            </a:r>
            <a:endParaRPr/>
          </a:p>
          <a:p>
            <a:pPr marL="457200" lvl="0" indent="-317500" algn="l" rtl="0">
              <a:spcBef>
                <a:spcPts val="800"/>
              </a:spcBef>
              <a:spcAft>
                <a:spcPts val="0"/>
              </a:spcAft>
              <a:buSzPts val="1400"/>
              <a:buChar char="●"/>
            </a:pPr>
            <a:r>
              <a:rPr lang="en"/>
              <a:t>SYN scan exchange SYN-SYN/ACK packets, but do not open a connection. </a:t>
            </a:r>
            <a:endParaRPr/>
          </a:p>
          <a:p>
            <a:pPr marL="0" lvl="0" indent="0" algn="l" rtl="0">
              <a:spcBef>
                <a:spcPts val="800"/>
              </a:spcBef>
              <a:spcAft>
                <a:spcPts val="0"/>
              </a:spcAft>
              <a:buNone/>
            </a:pPr>
            <a:endParaRPr/>
          </a:p>
          <a:p>
            <a:pPr marL="0" lvl="0" indent="0" algn="l" rtl="0">
              <a:spcBef>
                <a:spcPts val="800"/>
              </a:spcBef>
              <a:spcAft>
                <a:spcPts val="0"/>
              </a:spcAft>
              <a:buNone/>
            </a:pPr>
            <a:r>
              <a:rPr lang="en" b="1"/>
              <a:t>Run a SYN Scan with</a:t>
            </a:r>
            <a:r>
              <a:rPr lang="en"/>
              <a:t>: </a:t>
            </a:r>
            <a:r>
              <a:rPr lang="en">
                <a:latin typeface="Roboto Mono"/>
                <a:ea typeface="Roboto Mono"/>
                <a:cs typeface="Roboto Mono"/>
                <a:sym typeface="Roboto Mono"/>
              </a:rPr>
              <a:t>nmap -sS &lt;Target IP Addess&gt;</a:t>
            </a:r>
            <a:endParaRPr>
              <a:latin typeface="Roboto Mono"/>
              <a:ea typeface="Roboto Mono"/>
              <a:cs typeface="Roboto Mono"/>
              <a:sym typeface="Roboto Mono"/>
            </a:endParaRPr>
          </a:p>
          <a:p>
            <a:pPr marL="0" lvl="0" indent="0" algn="l" rtl="0">
              <a:spcBef>
                <a:spcPts val="800"/>
              </a:spcBef>
              <a:spcAft>
                <a:spcPts val="0"/>
              </a:spcAft>
              <a:buNone/>
            </a:pPr>
            <a:endParaRPr>
              <a:latin typeface="Roboto Mono"/>
              <a:ea typeface="Roboto Mono"/>
              <a:cs typeface="Roboto Mono"/>
              <a:sym typeface="Roboto Mono"/>
            </a:endParaRPr>
          </a:p>
          <a:p>
            <a:pPr marL="0" lvl="0" indent="0" algn="l" rtl="0">
              <a:spcBef>
                <a:spcPts val="800"/>
              </a:spcBef>
              <a:spcAft>
                <a:spcPts val="800"/>
              </a:spcAft>
              <a:buNone/>
            </a:pPr>
            <a:r>
              <a:rPr lang="en" b="1"/>
              <a:t>Run a UDP scan against specific ports</a:t>
            </a:r>
            <a:r>
              <a:rPr lang="en"/>
              <a:t>: </a:t>
            </a:r>
            <a:r>
              <a:rPr lang="en">
                <a:latin typeface="Roboto Mono"/>
                <a:ea typeface="Roboto Mono"/>
                <a:cs typeface="Roboto Mono"/>
                <a:sym typeface="Roboto Mono"/>
              </a:rPr>
              <a:t>nmap -sU -p53, 67,68,69 &lt;Target IP Address&gt;</a:t>
            </a:r>
            <a:endParaRPr>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Banner Grabbing and Version Detection</a:t>
            </a:r>
            <a:endParaRPr/>
          </a:p>
        </p:txBody>
      </p:sp>
      <p:sp>
        <p:nvSpPr>
          <p:cNvPr id="1267" name="Google Shape;1267;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Demonstrate with crackme.cenzic.com:</a:t>
            </a:r>
            <a:endParaRPr/>
          </a:p>
        </p:txBody>
      </p:sp>
      <p:sp>
        <p:nvSpPr>
          <p:cNvPr id="1268" name="Google Shape;126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269" name="Google Shape;1269;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0" name="Google Shape;1270;p78"/>
          <p:cNvSpPr txBox="1">
            <a:spLocks noGrp="1"/>
          </p:cNvSpPr>
          <p:nvPr>
            <p:ph type="body" idx="3"/>
          </p:nvPr>
        </p:nvSpPr>
        <p:spPr>
          <a:xfrm>
            <a:off x="175" y="1183050"/>
            <a:ext cx="9144000" cy="3723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order to exploit an exposed port, you need to know which service it furnished.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Nmap can determine which services are running on which port via </a:t>
            </a:r>
            <a:r>
              <a:rPr lang="en" b="1">
                <a:solidFill>
                  <a:schemeClr val="dk1"/>
                </a:solidFill>
              </a:rPr>
              <a:t>banner grabbing</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latin typeface="Roboto Light"/>
              <a:ea typeface="Roboto Light"/>
              <a:cs typeface="Roboto Light"/>
              <a:sym typeface="Roboto Light"/>
            </a:endParaRPr>
          </a:p>
          <a:p>
            <a:pPr marL="457200" lvl="0" indent="-3175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Banner grabbing opens a  connection to a port and prints out anything that the server sends within five seconds.</a:t>
            </a:r>
            <a:endParaRPr>
              <a:solidFill>
                <a:schemeClr val="dk1"/>
              </a:solidFill>
              <a:latin typeface="Roboto Light"/>
              <a:ea typeface="Roboto Light"/>
              <a:cs typeface="Roboto Light"/>
              <a:sym typeface="Roboto Light"/>
            </a:endParaRPr>
          </a:p>
          <a:p>
            <a:pPr marL="457200" lvl="0" indent="-317500" algn="l"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Servers often sends a string describing themselves, such as </a:t>
            </a:r>
            <a:r>
              <a:rPr lang="en">
                <a:solidFill>
                  <a:schemeClr val="dk1"/>
                </a:solidFill>
                <a:latin typeface="Roboto Mono Light"/>
                <a:ea typeface="Roboto Mono Light"/>
                <a:cs typeface="Roboto Mono Light"/>
                <a:sym typeface="Roboto Mono Light"/>
              </a:rPr>
              <a:t>220 FTP version 1.0\x0D\x0A.</a:t>
            </a:r>
            <a:endParaRPr>
              <a:solidFill>
                <a:schemeClr val="dk1"/>
              </a:solidFill>
              <a:latin typeface="Roboto Mono Light"/>
              <a:ea typeface="Roboto Mono Light"/>
              <a:cs typeface="Roboto Mono Light"/>
              <a:sym typeface="Roboto Mono Light"/>
            </a:endParaRPr>
          </a:p>
          <a:p>
            <a:pPr marL="0" lvl="0" indent="0" algn="l" rtl="0">
              <a:spcBef>
                <a:spcPts val="0"/>
              </a:spcBef>
              <a:spcAft>
                <a:spcPts val="0"/>
              </a:spcAft>
              <a:buNone/>
            </a:pPr>
            <a:endParaRPr>
              <a:solidFill>
                <a:schemeClr val="dk1"/>
              </a:solidFill>
              <a:latin typeface="Roboto Mono Light"/>
              <a:ea typeface="Roboto Mono Light"/>
              <a:cs typeface="Roboto Mono Light"/>
              <a:sym typeface="Roboto Mono Light"/>
            </a:endParaRPr>
          </a:p>
          <a:p>
            <a:pPr marL="0" lvl="0" indent="0" algn="l" rtl="0">
              <a:spcBef>
                <a:spcPts val="0"/>
              </a:spcBef>
              <a:spcAft>
                <a:spcPts val="0"/>
              </a:spcAft>
              <a:buNone/>
            </a:pPr>
            <a:r>
              <a:rPr lang="en">
                <a:solidFill>
                  <a:schemeClr val="dk1"/>
                </a:solidFill>
              </a:rPr>
              <a:t>Nmap performs service and version detection with the -sV flag. </a:t>
            </a:r>
            <a:endParaRPr>
              <a:solidFill>
                <a:schemeClr val="dk1"/>
              </a:solidFill>
            </a:endParaRPr>
          </a:p>
          <a:p>
            <a:pPr marL="0" lvl="0" indent="0" algn="l" rtl="0">
              <a:spcBef>
                <a:spcPts val="0"/>
              </a:spcBef>
              <a:spcAft>
                <a:spcPts val="0"/>
              </a:spcAft>
              <a:buNone/>
            </a:pPr>
            <a:endParaRPr>
              <a:solidFill>
                <a:schemeClr val="dk1"/>
              </a:solidFill>
              <a:latin typeface="Roboto Light"/>
              <a:ea typeface="Roboto Light"/>
              <a:cs typeface="Roboto Light"/>
              <a:sym typeface="Roboto Light"/>
            </a:endParaRPr>
          </a:p>
          <a:p>
            <a:pPr marL="457200" lvl="0" indent="-317500" algn="l" rtl="0">
              <a:spcBef>
                <a:spcPts val="0"/>
              </a:spcBef>
              <a:spcAft>
                <a:spcPts val="0"/>
              </a:spcAft>
              <a:buClr>
                <a:schemeClr val="dk1"/>
              </a:buClr>
              <a:buSzPts val="1400"/>
              <a:buFont typeface="Roboto Light"/>
              <a:buChar char="●"/>
            </a:pPr>
            <a:r>
              <a:rPr lang="en">
                <a:solidFill>
                  <a:schemeClr val="dk1"/>
                </a:solidFill>
                <a:latin typeface="Roboto Mono Light"/>
                <a:ea typeface="Roboto Mono Light"/>
                <a:cs typeface="Roboto Mono Light"/>
                <a:sym typeface="Roboto Mono Light"/>
              </a:rPr>
              <a:t>Nmap -sV crackme.cenzic.com</a:t>
            </a: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r>
              <a:rPr lang="en">
                <a:solidFill>
                  <a:schemeClr val="dk1"/>
                </a:solidFill>
              </a:rPr>
              <a:t>Print full banners with </a:t>
            </a:r>
            <a:r>
              <a:rPr lang="en">
                <a:solidFill>
                  <a:schemeClr val="dk1"/>
                </a:solidFill>
                <a:latin typeface="Roboto Mono"/>
                <a:ea typeface="Roboto Mono"/>
                <a:cs typeface="Roboto Mono"/>
                <a:sym typeface="Roboto Mono"/>
              </a:rPr>
              <a:t>--script=banner</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endParaRPr>
              <a:solidFill>
                <a:schemeClr val="dk1"/>
              </a:solidFill>
              <a:latin typeface="Roboto Mono"/>
              <a:ea typeface="Roboto Mono"/>
              <a:cs typeface="Roboto Mono"/>
              <a:sym typeface="Roboto Mono"/>
            </a:endParaRPr>
          </a:p>
          <a:p>
            <a:pPr marL="457200" lvl="0" indent="-317500" algn="l" rtl="0">
              <a:spcBef>
                <a:spcPts val="0"/>
              </a:spcBef>
              <a:spcAft>
                <a:spcPts val="0"/>
              </a:spcAft>
              <a:buClr>
                <a:schemeClr val="dk1"/>
              </a:buClr>
              <a:buSzPts val="1400"/>
              <a:buFont typeface="Roboto Light"/>
              <a:buChar char="●"/>
            </a:pPr>
            <a:r>
              <a:rPr lang="en">
                <a:solidFill>
                  <a:schemeClr val="dk1"/>
                </a:solidFill>
                <a:latin typeface="Roboto Mono Light"/>
                <a:ea typeface="Roboto Mono Light"/>
                <a:cs typeface="Roboto Mono Light"/>
                <a:sym typeface="Roboto Mono Light"/>
              </a:rPr>
              <a:t>Nmap -sV --script=banner crackme.cenzic.com</a:t>
            </a: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200">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2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2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2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200">
              <a:solidFill>
                <a:schemeClr val="dk1"/>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Scanning</a:t>
            </a:r>
            <a:endParaRPr/>
          </a:p>
        </p:txBody>
      </p:sp>
      <p:sp>
        <p:nvSpPr>
          <p:cNvPr id="1276" name="Google Shape;1276;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Attackers can often penetrate machines by exploiting known vulnerabilities in old software. </a:t>
            </a:r>
            <a:endParaRPr>
              <a:solidFill>
                <a:schemeClr val="dk1"/>
              </a:solidFill>
            </a:endParaRPr>
          </a:p>
          <a:p>
            <a:pPr marL="0" lvl="0" indent="0" algn="l" rtl="0">
              <a:spcBef>
                <a:spcPts val="0"/>
              </a:spcBef>
              <a:spcAft>
                <a:spcPts val="0"/>
              </a:spcAft>
              <a:buNone/>
            </a:pPr>
            <a:endParaRPr sz="1600"/>
          </a:p>
        </p:txBody>
      </p:sp>
      <p:sp>
        <p:nvSpPr>
          <p:cNvPr id="1277" name="Google Shape;127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278" name="Google Shape;1278;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9" name="Google Shape;1279;p79"/>
          <p:cNvSpPr txBox="1">
            <a:spLocks noGrp="1"/>
          </p:cNvSpPr>
          <p:nvPr>
            <p:ph type="body" idx="3"/>
          </p:nvPr>
        </p:nvSpPr>
        <p:spPr>
          <a:xfrm>
            <a:off x="175" y="1315100"/>
            <a:ext cx="9144000" cy="3591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a:solidFill>
                  <a:schemeClr val="dk1"/>
                </a:solidFill>
              </a:rPr>
              <a:t>Attackers will look up a service by version in a database of known vulnerabilities and use the results to guide their exploitation. </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lnSpc>
                <a:spcPct val="100000"/>
              </a:lnSpc>
              <a:spcBef>
                <a:spcPts val="300"/>
              </a:spcBef>
              <a:spcAft>
                <a:spcPts val="0"/>
              </a:spcAft>
              <a:buNone/>
            </a:pPr>
            <a:r>
              <a:rPr lang="en">
                <a:solidFill>
                  <a:srgbClr val="24292E"/>
                </a:solidFill>
              </a:rPr>
              <a:t>We can automatically look up known vulnerabilities for a given service with the --script vulners switch.</a:t>
            </a:r>
            <a:endParaRPr>
              <a:solidFill>
                <a:srgbClr val="24292E"/>
              </a:solidFill>
            </a:endParaRPr>
          </a:p>
          <a:p>
            <a:pPr marL="0" lvl="0" indent="0" algn="l" rtl="0">
              <a:lnSpc>
                <a:spcPct val="100000"/>
              </a:lnSpc>
              <a:spcBef>
                <a:spcPts val="500"/>
              </a:spcBef>
              <a:spcAft>
                <a:spcPts val="0"/>
              </a:spcAft>
              <a:buNone/>
            </a:pPr>
            <a:endParaRPr>
              <a:solidFill>
                <a:srgbClr val="24292E"/>
              </a:solidFill>
            </a:endParaRPr>
          </a:p>
          <a:p>
            <a:pPr marL="457200" lvl="0" indent="-317500" algn="l" rtl="0">
              <a:lnSpc>
                <a:spcPct val="100000"/>
              </a:lnSpc>
              <a:spcBef>
                <a:spcPts val="500"/>
              </a:spcBef>
              <a:spcAft>
                <a:spcPts val="0"/>
              </a:spcAft>
              <a:buClr>
                <a:srgbClr val="24292E"/>
              </a:buClr>
              <a:buSzPts val="1400"/>
              <a:buFont typeface="Arial"/>
              <a:buChar char="●"/>
            </a:pPr>
            <a:r>
              <a:rPr lang="en">
                <a:solidFill>
                  <a:srgbClr val="24292E"/>
                </a:solidFill>
              </a:rPr>
              <a:t>Install vulners with: </a:t>
            </a:r>
            <a:r>
              <a:rPr lang="en" b="1">
                <a:latin typeface="Roboto Mono"/>
                <a:ea typeface="Roboto Mono"/>
                <a:cs typeface="Roboto Mono"/>
                <a:sym typeface="Roboto Mono"/>
              </a:rPr>
              <a:t>curl -o /usr/share/nmap/scripts/vulners.nse </a:t>
            </a:r>
            <a:r>
              <a:rPr lang="en" b="1" u="sng">
                <a:latin typeface="Roboto Mono"/>
                <a:ea typeface="Roboto Mono"/>
                <a:cs typeface="Roboto Mono"/>
                <a:sym typeface="Roboto Mono"/>
                <a:hlinkClick r:id="rId3"/>
              </a:rPr>
              <a:t>https://raw.githubusercontent.com/vulnersCom/nmap-vulners/master/vulners.nse</a:t>
            </a:r>
            <a:endParaRPr b="1">
              <a:latin typeface="Roboto Mono"/>
              <a:ea typeface="Roboto Mono"/>
              <a:cs typeface="Roboto Mono"/>
              <a:sym typeface="Roboto Mono"/>
            </a:endParaRPr>
          </a:p>
          <a:p>
            <a:pPr marL="457200" lvl="0" indent="0" algn="l" rtl="0">
              <a:lnSpc>
                <a:spcPct val="100000"/>
              </a:lnSpc>
              <a:spcBef>
                <a:spcPts val="500"/>
              </a:spcBef>
              <a:spcAft>
                <a:spcPts val="0"/>
              </a:spcAft>
              <a:buNone/>
            </a:pPr>
            <a:endParaRPr b="1">
              <a:solidFill>
                <a:srgbClr val="24292E"/>
              </a:solidFill>
              <a:latin typeface="Roboto Mono"/>
              <a:ea typeface="Roboto Mono"/>
              <a:cs typeface="Roboto Mono"/>
              <a:sym typeface="Roboto Mono"/>
            </a:endParaRPr>
          </a:p>
          <a:p>
            <a:pPr marL="0" lvl="0" indent="0" algn="l" rtl="0">
              <a:lnSpc>
                <a:spcPct val="100000"/>
              </a:lnSpc>
              <a:spcBef>
                <a:spcPts val="500"/>
              </a:spcBef>
              <a:spcAft>
                <a:spcPts val="0"/>
              </a:spcAft>
              <a:buNone/>
            </a:pPr>
            <a:r>
              <a:rPr lang="en">
                <a:solidFill>
                  <a:srgbClr val="24292E"/>
                </a:solidFill>
              </a:rPr>
              <a:t>Run: </a:t>
            </a:r>
            <a:r>
              <a:rPr lang="en" b="1">
                <a:solidFill>
                  <a:srgbClr val="24292E"/>
                </a:solidFill>
                <a:latin typeface="Roboto Mono"/>
                <a:ea typeface="Roboto Mono"/>
                <a:cs typeface="Roboto Mono"/>
                <a:sym typeface="Roboto Mono"/>
              </a:rPr>
              <a:t>nmap -sV --script vulners crackme.cenzic.com</a:t>
            </a:r>
            <a:endParaRPr b="1">
              <a:solidFill>
                <a:srgbClr val="24292E"/>
              </a:solidFill>
              <a:latin typeface="Roboto Mono"/>
              <a:ea typeface="Roboto Mono"/>
              <a:cs typeface="Roboto Mono"/>
              <a:sym typeface="Roboto Mono"/>
            </a:endParaRPr>
          </a:p>
          <a:p>
            <a:pPr marL="0" lvl="0" indent="0" algn="l" rtl="0">
              <a:lnSpc>
                <a:spcPct val="100000"/>
              </a:lnSpc>
              <a:spcBef>
                <a:spcPts val="500"/>
              </a:spcBef>
              <a:spcAft>
                <a:spcPts val="0"/>
              </a:spcAft>
              <a:buNone/>
            </a:pPr>
            <a:endParaRPr>
              <a:solidFill>
                <a:srgbClr val="24292E"/>
              </a:solidFill>
            </a:endParaRPr>
          </a:p>
          <a:p>
            <a:pPr marL="0" lvl="0" indent="0" algn="l" rtl="0">
              <a:lnSpc>
                <a:spcPct val="100000"/>
              </a:lnSpc>
              <a:spcBef>
                <a:spcPts val="500"/>
              </a:spcBef>
              <a:spcAft>
                <a:spcPts val="0"/>
              </a:spcAft>
              <a:buNone/>
            </a:pPr>
            <a:r>
              <a:rPr lang="en">
                <a:solidFill>
                  <a:srgbClr val="24292E"/>
                </a:solidFill>
              </a:rPr>
              <a:t>Save the results of this scan to a file: </a:t>
            </a:r>
            <a:r>
              <a:rPr lang="en" b="1">
                <a:solidFill>
                  <a:srgbClr val="24292E"/>
                </a:solidFill>
                <a:latin typeface="Roboto Mono"/>
                <a:ea typeface="Roboto Mono"/>
                <a:cs typeface="Roboto Mono"/>
                <a:sym typeface="Roboto Mono"/>
              </a:rPr>
              <a:t>nmap -sV --script vulners crackme.cenzic.com -oN filename</a:t>
            </a:r>
            <a:endParaRPr b="1">
              <a:solidFill>
                <a:srgbClr val="24292E"/>
              </a:solidFill>
              <a:latin typeface="Roboto Mono"/>
              <a:ea typeface="Roboto Mono"/>
              <a:cs typeface="Roboto Mono"/>
              <a:sym typeface="Roboto Mono"/>
            </a:endParaRPr>
          </a:p>
          <a:p>
            <a:pPr marL="0" lvl="0" indent="0" algn="l" rtl="0">
              <a:spcBef>
                <a:spcPts val="500"/>
              </a:spcBef>
              <a:spcAft>
                <a:spcPts val="8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Overview of Nessus</a:t>
            </a:r>
            <a:endParaRPr/>
          </a:p>
        </p:txBody>
      </p:sp>
      <p:sp>
        <p:nvSpPr>
          <p:cNvPr id="1285" name="Google Shape;1285;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rPr>
              <a:t>Vulners' output is sparse and difficult to parse. </a:t>
            </a:r>
            <a:endParaRPr/>
          </a:p>
        </p:txBody>
      </p:sp>
      <p:sp>
        <p:nvSpPr>
          <p:cNvPr id="1286" name="Google Shape;1286;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287" name="Google Shape;1287;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8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Nessus </a:t>
            </a:r>
            <a:r>
              <a:rPr lang="en"/>
              <a:t>provides a more powerful, graphical vulnerability scanning solution. </a:t>
            </a:r>
            <a:endParaRPr/>
          </a:p>
          <a:p>
            <a:pPr marL="0" lvl="0" indent="0" algn="l" rtl="0">
              <a:spcBef>
                <a:spcPts val="800"/>
              </a:spcBef>
              <a:spcAft>
                <a:spcPts val="0"/>
              </a:spcAft>
              <a:buNone/>
            </a:pPr>
            <a:endParaRPr/>
          </a:p>
          <a:p>
            <a:pPr marL="0" lvl="0" indent="0" algn="l" rtl="0">
              <a:spcBef>
                <a:spcPts val="800"/>
              </a:spcBef>
              <a:spcAft>
                <a:spcPts val="0"/>
              </a:spcAft>
              <a:buNone/>
            </a:pPr>
            <a:r>
              <a:rPr lang="en"/>
              <a:t>Nessus is used to: </a:t>
            </a:r>
            <a:endParaRPr/>
          </a:p>
          <a:p>
            <a:pPr marL="457200" lvl="0" indent="-317500" algn="l" rtl="0">
              <a:spcBef>
                <a:spcPts val="800"/>
              </a:spcBef>
              <a:spcAft>
                <a:spcPts val="0"/>
              </a:spcAft>
              <a:buSzPts val="1400"/>
              <a:buChar char="●"/>
            </a:pPr>
            <a:r>
              <a:rPr lang="en"/>
              <a:t>Port scan hosts</a:t>
            </a:r>
            <a:endParaRPr/>
          </a:p>
          <a:p>
            <a:pPr marL="457200" lvl="0" indent="-317500" algn="l" rtl="0">
              <a:spcBef>
                <a:spcPts val="0"/>
              </a:spcBef>
              <a:spcAft>
                <a:spcPts val="0"/>
              </a:spcAft>
              <a:buSzPts val="1400"/>
              <a:buChar char="●"/>
            </a:pPr>
            <a:r>
              <a:rPr lang="en"/>
              <a:t>Identify services</a:t>
            </a:r>
            <a:endParaRPr/>
          </a:p>
          <a:p>
            <a:pPr marL="457200" lvl="0" indent="-317500" algn="l" rtl="0">
              <a:spcBef>
                <a:spcPts val="0"/>
              </a:spcBef>
              <a:spcAft>
                <a:spcPts val="0"/>
              </a:spcAft>
              <a:buSzPts val="1400"/>
              <a:buChar char="●"/>
            </a:pPr>
            <a:r>
              <a:rPr lang="en"/>
              <a:t>Find vulnerabilities related to these services</a:t>
            </a:r>
            <a:endParaRPr/>
          </a:p>
          <a:p>
            <a:pPr marL="0" lvl="0" indent="0" algn="l" rtl="0">
              <a:spcBef>
                <a:spcPts val="800"/>
              </a:spcBef>
              <a:spcAft>
                <a:spcPts val="0"/>
              </a:spcAft>
              <a:buNone/>
            </a:pPr>
            <a:endParaRPr/>
          </a:p>
          <a:p>
            <a:pPr marL="0" lvl="0" indent="0" algn="l" rtl="0">
              <a:spcBef>
                <a:spcPts val="800"/>
              </a:spcBef>
              <a:spcAft>
                <a:spcPts val="800"/>
              </a:spcAft>
              <a:buNone/>
            </a:pPr>
            <a:r>
              <a:rPr lang="en"/>
              <a:t>Nessus allows you to save frequently used scan parameters, browse vulnerability in the web browser, and generate reports, and more.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Intelligence Gathering</a:t>
            </a:r>
            <a:endParaRPr/>
          </a:p>
        </p:txBody>
      </p:sp>
      <p:sp>
        <p:nvSpPr>
          <p:cNvPr id="1039" name="Google Shape;1039;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40" name="Google Shape;1040;p5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1041" name="Google Shape;1041;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
        <p:nvSpPr>
          <p:cNvPr id="1294" name="Google Shape;1294;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5" name="Google Shape;1295;p8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Nessus Demo</a:t>
            </a:r>
            <a:endParaRPr/>
          </a:p>
        </p:txBody>
      </p:sp>
      <p:sp>
        <p:nvSpPr>
          <p:cNvPr id="1296" name="Google Shape;1296;p81"/>
          <p:cNvSpPr txBox="1"/>
          <p:nvPr/>
        </p:nvSpPr>
        <p:spPr>
          <a:xfrm>
            <a:off x="2966225" y="1058650"/>
            <a:ext cx="2247300" cy="8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0000"/>
                </a:solidFill>
                <a:latin typeface="Roboto Mono"/>
                <a:ea typeface="Roboto Mono"/>
                <a:cs typeface="Roboto Mono"/>
                <a:sym typeface="Roboto Mono"/>
              </a:rPr>
              <a:t>Nessus Demo</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8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40 minutes</a:t>
            </a:r>
            <a:endParaRPr/>
          </a:p>
        </p:txBody>
      </p:sp>
      <p:sp>
        <p:nvSpPr>
          <p:cNvPr id="1302" name="Google Shape;130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
        <p:nvSpPr>
          <p:cNvPr id="1303" name="Google Shape;1303;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4" name="Google Shape;1304;p82"/>
          <p:cNvSpPr txBox="1">
            <a:spLocks noGrp="1"/>
          </p:cNvSpPr>
          <p:nvPr>
            <p:ph type="title" idx="2"/>
          </p:nvPr>
        </p:nvSpPr>
        <p:spPr>
          <a:xfrm>
            <a:off x="27435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2200" b="1"/>
              <a:t>Activity: </a:t>
            </a:r>
            <a:r>
              <a:rPr lang="en" sz="2200">
                <a:latin typeface="Roboto Light"/>
                <a:ea typeface="Roboto Light"/>
                <a:cs typeface="Roboto Light"/>
                <a:sym typeface="Roboto Light"/>
              </a:rPr>
              <a:t>Nessus Scanning and Reporting</a:t>
            </a:r>
            <a:endParaRPr sz="2200">
              <a:latin typeface="Roboto Light"/>
              <a:ea typeface="Roboto Light"/>
              <a:cs typeface="Roboto Light"/>
              <a:sym typeface="Roboto Light"/>
            </a:endParaRPr>
          </a:p>
          <a:p>
            <a:pPr marL="0" marR="0" lvl="0" indent="0" algn="l" rtl="0">
              <a:lnSpc>
                <a:spcPct val="100000"/>
              </a:lnSpc>
              <a:spcBef>
                <a:spcPts val="1000"/>
              </a:spcBef>
              <a:spcAft>
                <a:spcPts val="0"/>
              </a:spcAft>
              <a:buNone/>
            </a:pPr>
            <a:r>
              <a:rPr lang="en" sz="1800">
                <a:latin typeface="Roboto Light"/>
                <a:ea typeface="Roboto Light"/>
                <a:cs typeface="Roboto Light"/>
                <a:sym typeface="Roboto Light"/>
              </a:rPr>
              <a:t>In this activity, you will use Nessus to perform a vulnerability scan. </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marL="0" marR="0" lvl="0" indent="0" algn="l" rtl="0">
              <a:lnSpc>
                <a:spcPct val="100000"/>
              </a:lnSpc>
              <a:spcBef>
                <a:spcPts val="1000"/>
              </a:spcBef>
              <a:spcAft>
                <a:spcPts val="0"/>
              </a:spcAft>
              <a:buNone/>
            </a:pPr>
            <a:r>
              <a:rPr lang="en" sz="1800">
                <a:latin typeface="Roboto Light"/>
                <a:ea typeface="Roboto Light"/>
                <a:cs typeface="Roboto Light"/>
                <a:sym typeface="Roboto Light"/>
              </a:rPr>
              <a:t>Search for </a:t>
            </a:r>
            <a:r>
              <a:rPr lang="en" sz="1800" b="1"/>
              <a:t>Nessus Scanning and Reporting</a:t>
            </a:r>
            <a:r>
              <a:rPr lang="en" sz="1800">
                <a:latin typeface="Roboto Light"/>
                <a:ea typeface="Roboto Light"/>
                <a:cs typeface="Roboto Light"/>
                <a:sym typeface="Roboto Light"/>
              </a:rPr>
              <a:t>.</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marL="0" marR="0" lvl="0" indent="0" algn="l" rtl="0">
              <a:lnSpc>
                <a:spcPct val="100000"/>
              </a:lnSpc>
              <a:spcBef>
                <a:spcPts val="1000"/>
              </a:spcBef>
              <a:spcAft>
                <a:spcPts val="1000"/>
              </a:spcAft>
              <a:buNone/>
            </a:pPr>
            <a:r>
              <a:rPr lang="en" sz="1800">
                <a:latin typeface="Roboto Light"/>
                <a:ea typeface="Roboto Light"/>
                <a:cs typeface="Roboto Light"/>
                <a:sym typeface="Roboto Light"/>
              </a:rPr>
              <a:t>Be sure to launch the lab and run the requisite scans yourself as soon as you start the lab</a:t>
            </a:r>
            <a:endParaRPr sz="18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
        <p:nvSpPr>
          <p:cNvPr id="1310" name="Google Shape;1310;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1" name="Google Shape;1311;p83"/>
          <p:cNvSpPr txBox="1"/>
          <p:nvPr/>
        </p:nvSpPr>
        <p:spPr>
          <a:xfrm>
            <a:off x="2132975" y="3714975"/>
            <a:ext cx="5217600" cy="7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0000"/>
                </a:solidFill>
                <a:latin typeface="Roboto Mono"/>
                <a:ea typeface="Roboto Mono"/>
                <a:cs typeface="Roboto Mono"/>
                <a:sym typeface="Roboto Mono"/>
              </a:rPr>
              <a:t>Nessus Scanning and Review</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17" name="Google Shape;1317;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8. Notice the different types of “Discovery type”. </a:t>
            </a:r>
            <a:endParaRPr b="1"/>
          </a:p>
          <a:p>
            <a:pPr marL="0" lvl="0" indent="0" algn="l" rtl="0">
              <a:spcBef>
                <a:spcPts val="0"/>
              </a:spcBef>
              <a:spcAft>
                <a:spcPts val="0"/>
              </a:spcAft>
              <a:buNone/>
            </a:pPr>
            <a:r>
              <a:rPr lang="en"/>
              <a:t>i. How is this different/similar to NMAP?</a:t>
            </a:r>
            <a:endParaRPr/>
          </a:p>
        </p:txBody>
      </p:sp>
      <p:sp>
        <p:nvSpPr>
          <p:cNvPr id="1318" name="Google Shape;1318;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319" name="Google Shape;1319;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0" name="Google Shape;1320;p84"/>
          <p:cNvSpPr txBox="1">
            <a:spLocks noGrp="1"/>
          </p:cNvSpPr>
          <p:nvPr>
            <p:ph type="body" idx="3"/>
          </p:nvPr>
        </p:nvSpPr>
        <p:spPr>
          <a:xfrm>
            <a:off x="175" y="1526975"/>
            <a:ext cx="9144000" cy="3379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26" name="Google Shape;1326;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8. Notice the different types of “Discovery type”. </a:t>
            </a:r>
            <a:endParaRPr b="1"/>
          </a:p>
          <a:p>
            <a:pPr marL="0" lvl="0" indent="0" algn="l" rtl="0">
              <a:spcBef>
                <a:spcPts val="0"/>
              </a:spcBef>
              <a:spcAft>
                <a:spcPts val="0"/>
              </a:spcAft>
              <a:buNone/>
            </a:pPr>
            <a:r>
              <a:rPr lang="en"/>
              <a:t>i. How is this different/similar to NMAP?</a:t>
            </a:r>
            <a:endParaRPr/>
          </a:p>
        </p:txBody>
      </p:sp>
      <p:sp>
        <p:nvSpPr>
          <p:cNvPr id="1327" name="Google Shape;1327;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328" name="Google Shape;1328;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9" name="Google Shape;1329;p85"/>
          <p:cNvSpPr txBox="1">
            <a:spLocks noGrp="1"/>
          </p:cNvSpPr>
          <p:nvPr>
            <p:ph type="body" idx="3"/>
          </p:nvPr>
        </p:nvSpPr>
        <p:spPr>
          <a:xfrm>
            <a:off x="175" y="1526975"/>
            <a:ext cx="9144000" cy="3379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24292E"/>
                </a:solidFill>
                <a:highlight>
                  <a:srgbClr val="FFF2CC"/>
                </a:highlight>
              </a:rPr>
              <a:t>Nessus offers host enumeration, port scan (common ports), and port scan (all ports). </a:t>
            </a:r>
            <a:endParaRPr sz="1800">
              <a:solidFill>
                <a:srgbClr val="24292E"/>
              </a:solidFill>
              <a:highlight>
                <a:srgbClr val="FFF2CC"/>
              </a:highlight>
            </a:endParaRPr>
          </a:p>
          <a:p>
            <a:pPr marL="0" lvl="0" indent="0" algn="l" rtl="0">
              <a:lnSpc>
                <a:spcPct val="115000"/>
              </a:lnSpc>
              <a:spcBef>
                <a:spcPts val="1200"/>
              </a:spcBef>
              <a:spcAft>
                <a:spcPts val="0"/>
              </a:spcAft>
              <a:buNone/>
            </a:pPr>
            <a:r>
              <a:rPr lang="en" sz="1800">
                <a:solidFill>
                  <a:srgbClr val="24292E"/>
                </a:solidFill>
                <a:highlight>
                  <a:srgbClr val="FFF2CC"/>
                </a:highlight>
              </a:rPr>
              <a:t>This is similar to Nmap in that it allows us to port scan a target, but different in that we have fewer options. </a:t>
            </a:r>
            <a:endParaRPr sz="1800">
              <a:solidFill>
                <a:srgbClr val="24292E"/>
              </a:solidFill>
              <a:highlight>
                <a:srgbClr val="FFF2CC"/>
              </a:highlight>
            </a:endParaRPr>
          </a:p>
          <a:p>
            <a:pPr marL="0" lvl="0" indent="0" algn="l" rtl="0">
              <a:lnSpc>
                <a:spcPct val="115000"/>
              </a:lnSpc>
              <a:spcBef>
                <a:spcPts val="1200"/>
              </a:spcBef>
              <a:spcAft>
                <a:spcPts val="0"/>
              </a:spcAft>
              <a:buNone/>
            </a:pPr>
            <a:r>
              <a:rPr lang="en" sz="1800">
                <a:solidFill>
                  <a:srgbClr val="24292E"/>
                </a:solidFill>
                <a:highlight>
                  <a:srgbClr val="FFF2CC"/>
                </a:highlight>
              </a:rPr>
              <a:t>Nmap, for example, lets us select between TCP SYN and Connect scans, scan specific ports, etc.</a:t>
            </a:r>
            <a:endParaRPr sz="1800">
              <a:solidFill>
                <a:srgbClr val="24292E"/>
              </a:solidFill>
              <a:highlight>
                <a:srgbClr val="FFF2CC"/>
              </a:highlight>
            </a:endParaRPr>
          </a:p>
          <a:p>
            <a:pPr marL="457200" lvl="0" indent="0" algn="l" rtl="0">
              <a:lnSpc>
                <a:spcPct val="115000"/>
              </a:lnSpc>
              <a:spcBef>
                <a:spcPts val="1200"/>
              </a:spcBef>
              <a:spcAft>
                <a:spcPts val="12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35" name="Google Shape;1335;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11b. Notice the default for the SSL search is on “Known SSL ports.” </a:t>
            </a:r>
            <a:endParaRPr b="1"/>
          </a:p>
          <a:p>
            <a:pPr marL="0" lvl="0" indent="0" algn="l" rtl="0">
              <a:spcBef>
                <a:spcPts val="0"/>
              </a:spcBef>
              <a:spcAft>
                <a:spcPts val="0"/>
              </a:spcAft>
              <a:buNone/>
            </a:pPr>
            <a:r>
              <a:rPr lang="en"/>
              <a:t>i. List one known SSL port.</a:t>
            </a:r>
            <a:endParaRPr/>
          </a:p>
        </p:txBody>
      </p:sp>
      <p:sp>
        <p:nvSpPr>
          <p:cNvPr id="1336" name="Google Shape;1336;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337" name="Google Shape;1337;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8" name="Google Shape;1338;p86"/>
          <p:cNvSpPr txBox="1">
            <a:spLocks noGrp="1"/>
          </p:cNvSpPr>
          <p:nvPr>
            <p:ph type="body" idx="3"/>
          </p:nvPr>
        </p:nvSpPr>
        <p:spPr>
          <a:xfrm>
            <a:off x="0" y="1504013"/>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highlight>
                  <a:srgbClr val="FFF2CC"/>
                </a:highlight>
              </a:rPr>
              <a:t> </a:t>
            </a:r>
            <a:endParaRPr>
              <a:highlight>
                <a:srgbClr val="FFF2CC"/>
              </a:highlight>
            </a:endParaRPr>
          </a:p>
        </p:txBody>
      </p:sp>
      <p:sp>
        <p:nvSpPr>
          <p:cNvPr id="1339" name="Google Shape;1339;p86"/>
          <p:cNvSpPr txBox="1">
            <a:spLocks noGrp="1"/>
          </p:cNvSpPr>
          <p:nvPr>
            <p:ph type="subTitle" idx="1"/>
          </p:nvPr>
        </p:nvSpPr>
        <p:spPr>
          <a:xfrm>
            <a:off x="0" y="26257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ii. Why would you want to search for SSL “on all ports”?</a:t>
            </a:r>
            <a:endParaRPr/>
          </a:p>
        </p:txBody>
      </p:sp>
      <p:sp>
        <p:nvSpPr>
          <p:cNvPr id="1340" name="Google Shape;1340;p86"/>
          <p:cNvSpPr txBox="1">
            <a:spLocks noGrp="1"/>
          </p:cNvSpPr>
          <p:nvPr>
            <p:ph type="body" idx="3"/>
          </p:nvPr>
        </p:nvSpPr>
        <p:spPr>
          <a:xfrm>
            <a:off x="0" y="3275025"/>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46" name="Google Shape;1346;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11b. Notice the default for the SSL search is on “Known SSL ports.” </a:t>
            </a:r>
            <a:endParaRPr b="1"/>
          </a:p>
          <a:p>
            <a:pPr marL="0" lvl="0" indent="0" algn="l" rtl="0">
              <a:spcBef>
                <a:spcPts val="0"/>
              </a:spcBef>
              <a:spcAft>
                <a:spcPts val="0"/>
              </a:spcAft>
              <a:buNone/>
            </a:pPr>
            <a:r>
              <a:rPr lang="en"/>
              <a:t>i. List one known SSL port.</a:t>
            </a:r>
            <a:endParaRPr/>
          </a:p>
        </p:txBody>
      </p:sp>
      <p:sp>
        <p:nvSpPr>
          <p:cNvPr id="1347" name="Google Shape;1347;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348" name="Google Shape;1348;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9" name="Google Shape;1349;p87"/>
          <p:cNvSpPr txBox="1">
            <a:spLocks noGrp="1"/>
          </p:cNvSpPr>
          <p:nvPr>
            <p:ph type="body" idx="3"/>
          </p:nvPr>
        </p:nvSpPr>
        <p:spPr>
          <a:xfrm>
            <a:off x="0" y="1504013"/>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highlight>
                  <a:srgbClr val="FFF2CC"/>
                </a:highlight>
              </a:rPr>
              <a:t>443 (HTTPS), 995 (POP3-SSL), 993 (IMAP-SSL) </a:t>
            </a:r>
            <a:endParaRPr sz="1800">
              <a:highlight>
                <a:srgbClr val="FFF2CC"/>
              </a:highlight>
            </a:endParaRPr>
          </a:p>
        </p:txBody>
      </p:sp>
      <p:sp>
        <p:nvSpPr>
          <p:cNvPr id="1350" name="Google Shape;1350;p87"/>
          <p:cNvSpPr txBox="1">
            <a:spLocks noGrp="1"/>
          </p:cNvSpPr>
          <p:nvPr>
            <p:ph type="subTitle" idx="1"/>
          </p:nvPr>
        </p:nvSpPr>
        <p:spPr>
          <a:xfrm>
            <a:off x="0" y="26257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ii. Why would you want to search for SSL “on all ports”?</a:t>
            </a:r>
            <a:endParaRPr/>
          </a:p>
        </p:txBody>
      </p:sp>
      <p:sp>
        <p:nvSpPr>
          <p:cNvPr id="1351" name="Google Shape;1351;p87"/>
          <p:cNvSpPr txBox="1">
            <a:spLocks noGrp="1"/>
          </p:cNvSpPr>
          <p:nvPr>
            <p:ph type="body" idx="3"/>
          </p:nvPr>
        </p:nvSpPr>
        <p:spPr>
          <a:xfrm>
            <a:off x="0" y="3275025"/>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57" name="Google Shape;1357;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11b. Notice the default for the SSL search is on “Known SSL ports.” </a:t>
            </a:r>
            <a:endParaRPr b="1"/>
          </a:p>
          <a:p>
            <a:pPr marL="0" lvl="0" indent="0" algn="l" rtl="0">
              <a:spcBef>
                <a:spcPts val="0"/>
              </a:spcBef>
              <a:spcAft>
                <a:spcPts val="0"/>
              </a:spcAft>
              <a:buNone/>
            </a:pPr>
            <a:r>
              <a:rPr lang="en"/>
              <a:t>i. List one known SSL port.</a:t>
            </a:r>
            <a:endParaRPr/>
          </a:p>
        </p:txBody>
      </p:sp>
      <p:sp>
        <p:nvSpPr>
          <p:cNvPr id="1358" name="Google Shape;1358;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359" name="Google Shape;1359;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60" name="Google Shape;1360;p88"/>
          <p:cNvSpPr txBox="1">
            <a:spLocks noGrp="1"/>
          </p:cNvSpPr>
          <p:nvPr>
            <p:ph type="body" idx="3"/>
          </p:nvPr>
        </p:nvSpPr>
        <p:spPr>
          <a:xfrm>
            <a:off x="0" y="1504013"/>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highlight>
                  <a:srgbClr val="FFF2CC"/>
                </a:highlight>
              </a:rPr>
              <a:t>443 (HTTPS), 995 (POP3-SSL), 993 (IMAP-SSL) </a:t>
            </a:r>
            <a:endParaRPr sz="1800">
              <a:highlight>
                <a:srgbClr val="FFF2CC"/>
              </a:highlight>
            </a:endParaRPr>
          </a:p>
        </p:txBody>
      </p:sp>
      <p:sp>
        <p:nvSpPr>
          <p:cNvPr id="1361" name="Google Shape;1361;p88"/>
          <p:cNvSpPr txBox="1">
            <a:spLocks noGrp="1"/>
          </p:cNvSpPr>
          <p:nvPr>
            <p:ph type="subTitle" idx="1"/>
          </p:nvPr>
        </p:nvSpPr>
        <p:spPr>
          <a:xfrm>
            <a:off x="0" y="26257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ii. Why would you want to search for SSL “on all ports”?</a:t>
            </a:r>
            <a:endParaRPr/>
          </a:p>
        </p:txBody>
      </p:sp>
      <p:sp>
        <p:nvSpPr>
          <p:cNvPr id="1362" name="Google Shape;1362;p88"/>
          <p:cNvSpPr txBox="1">
            <a:spLocks noGrp="1"/>
          </p:cNvSpPr>
          <p:nvPr>
            <p:ph type="body" idx="3"/>
          </p:nvPr>
        </p:nvSpPr>
        <p:spPr>
          <a:xfrm>
            <a:off x="0" y="3275025"/>
            <a:ext cx="9144000" cy="800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highlight>
                  <a:srgbClr val="FFF2CC"/>
                </a:highlight>
              </a:rPr>
              <a:t>Encrypted services can run on any port. There is no reason admins can’t run SSL service son non-standard ports, such as running HTTPS on 8443. </a:t>
            </a:r>
            <a:endParaRPr sz="1800">
              <a:solidFill>
                <a:schemeClr val="dk1"/>
              </a:solidFill>
              <a:highlight>
                <a:srgbClr val="FFF2CC"/>
              </a:highlight>
            </a:endParaRPr>
          </a:p>
          <a:p>
            <a:pPr marL="0" lvl="0" indent="0" algn="l" rtl="0">
              <a:spcBef>
                <a:spcPts val="800"/>
              </a:spcBef>
              <a:spcAft>
                <a:spcPts val="800"/>
              </a:spcAft>
              <a:buNone/>
            </a:pP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68" name="Google Shape;1368;p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12bii. Why would you want to add application/file white/blacklisting to your scan? </a:t>
            </a:r>
            <a:endParaRPr b="1"/>
          </a:p>
          <a:p>
            <a:pPr marL="0" lvl="0" indent="0" algn="l" rtl="0">
              <a:spcBef>
                <a:spcPts val="0"/>
              </a:spcBef>
              <a:spcAft>
                <a:spcPts val="0"/>
              </a:spcAft>
              <a:buNone/>
            </a:pPr>
            <a:endParaRPr/>
          </a:p>
        </p:txBody>
      </p:sp>
      <p:sp>
        <p:nvSpPr>
          <p:cNvPr id="1369" name="Google Shape;136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370" name="Google Shape;1370;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71" name="Google Shape;1371;p89"/>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77" name="Google Shape;1377;p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12bii. Why would you want to add application/file white/blacklisting to your scan? </a:t>
            </a:r>
            <a:endParaRPr b="1"/>
          </a:p>
          <a:p>
            <a:pPr marL="0" lvl="0" indent="0" algn="l" rtl="0">
              <a:spcBef>
                <a:spcPts val="0"/>
              </a:spcBef>
              <a:spcAft>
                <a:spcPts val="0"/>
              </a:spcAft>
              <a:buNone/>
            </a:pPr>
            <a:endParaRPr/>
          </a:p>
        </p:txBody>
      </p:sp>
      <p:sp>
        <p:nvSpPr>
          <p:cNvPr id="1378" name="Google Shape;1378;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379" name="Google Shape;1379;p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80" name="Google Shape;1380;p90"/>
          <p:cNvSpPr txBox="1">
            <a:spLocks noGrp="1"/>
          </p:cNvSpPr>
          <p:nvPr>
            <p:ph type="body" idx="3"/>
          </p:nvPr>
        </p:nvSpPr>
        <p:spPr>
          <a:xfrm>
            <a:off x="175" y="1541600"/>
            <a:ext cx="9144000" cy="33651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highlight>
                  <a:srgbClr val="FFF2CC"/>
                </a:highlight>
              </a:rPr>
              <a:t>These additions help you stay within the scope of your engagement and avoid sending traffic to delicate hosts.  </a:t>
            </a:r>
            <a:endParaRPr sz="1800">
              <a:highlight>
                <a:srgbClr val="FFF2CC"/>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Lesson Overview</a:t>
            </a:r>
            <a:endParaRPr/>
          </a:p>
        </p:txBody>
      </p:sp>
      <p:sp>
        <p:nvSpPr>
          <p:cNvPr id="1047" name="Google Shape;1047;p55"/>
          <p:cNvSpPr txBox="1">
            <a:spLocks noGrp="1"/>
          </p:cNvSpPr>
          <p:nvPr>
            <p:ph type="subTitle" idx="1"/>
          </p:nvPr>
        </p:nvSpPr>
        <p:spPr>
          <a:xfrm>
            <a:off x="0" y="675975"/>
            <a:ext cx="9144000" cy="761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you’ll be taking the first steps to becoming real hackers</a:t>
            </a:r>
            <a:r>
              <a:rPr lang="en" i="1"/>
              <a:t>...</a:t>
            </a:r>
            <a:endParaRPr i="1"/>
          </a:p>
          <a:p>
            <a:pPr marL="0" lvl="0" indent="0" algn="l" rtl="0">
              <a:spcBef>
                <a:spcPts val="1000"/>
              </a:spcBef>
              <a:spcAft>
                <a:spcPts val="1000"/>
              </a:spcAft>
              <a:buNone/>
            </a:pPr>
            <a:r>
              <a:rPr lang="en"/>
              <a:t>We’ll cover:</a:t>
            </a:r>
            <a:endParaRPr/>
          </a:p>
        </p:txBody>
      </p:sp>
      <p:sp>
        <p:nvSpPr>
          <p:cNvPr id="1048" name="Google Shape;1048;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a:t>
            </a:fld>
            <a:endParaRPr/>
          </a:p>
        </p:txBody>
      </p:sp>
      <p:sp>
        <p:nvSpPr>
          <p:cNvPr id="1049" name="Google Shape;1049;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5"/>
          <p:cNvSpPr/>
          <p:nvPr/>
        </p:nvSpPr>
        <p:spPr>
          <a:xfrm>
            <a:off x="1045025" y="1542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txBox="1">
            <a:spLocks noGrp="1"/>
          </p:cNvSpPr>
          <p:nvPr>
            <p:ph type="subTitle" idx="1"/>
          </p:nvPr>
        </p:nvSpPr>
        <p:spPr>
          <a:xfrm>
            <a:off x="0" y="15563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500">
                <a:latin typeface="Roboto"/>
                <a:ea typeface="Roboto"/>
                <a:cs typeface="Roboto"/>
                <a:sym typeface="Roboto"/>
              </a:rPr>
              <a:t>The business purpose and goals of penetration testing</a:t>
            </a:r>
            <a:endParaRPr sz="1500">
              <a:latin typeface="Roboto"/>
              <a:ea typeface="Roboto"/>
              <a:cs typeface="Roboto"/>
              <a:sym typeface="Roboto"/>
            </a:endParaRPr>
          </a:p>
        </p:txBody>
      </p:sp>
      <p:sp>
        <p:nvSpPr>
          <p:cNvPr id="1052" name="Google Shape;1052;p55"/>
          <p:cNvSpPr/>
          <p:nvPr/>
        </p:nvSpPr>
        <p:spPr>
          <a:xfrm>
            <a:off x="1045200" y="2065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5"/>
          <p:cNvSpPr txBox="1">
            <a:spLocks noGrp="1"/>
          </p:cNvSpPr>
          <p:nvPr>
            <p:ph type="subTitle" idx="2"/>
          </p:nvPr>
        </p:nvSpPr>
        <p:spPr>
          <a:xfrm>
            <a:off x="250" y="2078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500">
                <a:latin typeface="Roboto"/>
                <a:ea typeface="Roboto"/>
                <a:cs typeface="Roboto"/>
                <a:sym typeface="Roboto"/>
              </a:rPr>
              <a:t>The Pentesting Execution Standard, a technical process for conducting a pentest</a:t>
            </a:r>
            <a:endParaRPr sz="1500">
              <a:latin typeface="Roboto"/>
              <a:ea typeface="Roboto"/>
              <a:cs typeface="Roboto"/>
              <a:sym typeface="Roboto"/>
            </a:endParaRPr>
          </a:p>
        </p:txBody>
      </p:sp>
      <p:sp>
        <p:nvSpPr>
          <p:cNvPr id="1054" name="Google Shape;1054;p55"/>
          <p:cNvSpPr/>
          <p:nvPr/>
        </p:nvSpPr>
        <p:spPr>
          <a:xfrm>
            <a:off x="1045075" y="2588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txBox="1">
            <a:spLocks noGrp="1"/>
          </p:cNvSpPr>
          <p:nvPr>
            <p:ph type="subTitle" idx="3"/>
          </p:nvPr>
        </p:nvSpPr>
        <p:spPr>
          <a:xfrm>
            <a:off x="0" y="2602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500">
                <a:latin typeface="Roboto"/>
                <a:ea typeface="Roboto"/>
                <a:cs typeface="Roboto"/>
                <a:sym typeface="Roboto"/>
              </a:rPr>
              <a:t>Information gathering</a:t>
            </a:r>
            <a:endParaRPr sz="1500">
              <a:latin typeface="Roboto"/>
              <a:ea typeface="Roboto"/>
              <a:cs typeface="Roboto"/>
              <a:sym typeface="Roboto"/>
            </a:endParaRPr>
          </a:p>
        </p:txBody>
      </p:sp>
      <p:sp>
        <p:nvSpPr>
          <p:cNvPr id="1056" name="Google Shape;1056;p55"/>
          <p:cNvSpPr/>
          <p:nvPr/>
        </p:nvSpPr>
        <p:spPr>
          <a:xfrm>
            <a:off x="1045075" y="3111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txBox="1">
            <a:spLocks noGrp="1"/>
          </p:cNvSpPr>
          <p:nvPr>
            <p:ph type="subTitle" idx="4"/>
          </p:nvPr>
        </p:nvSpPr>
        <p:spPr>
          <a:xfrm>
            <a:off x="-250" y="3124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500">
                <a:latin typeface="Roboto"/>
                <a:ea typeface="Roboto"/>
                <a:cs typeface="Roboto"/>
                <a:sym typeface="Roboto"/>
              </a:rPr>
              <a:t>Vulnerability scanning</a:t>
            </a:r>
            <a:endParaRPr sz="1500">
              <a:latin typeface="Roboto"/>
              <a:ea typeface="Roboto"/>
              <a:cs typeface="Roboto"/>
              <a:sym typeface="Roboto"/>
            </a:endParaRPr>
          </a:p>
        </p:txBody>
      </p:sp>
      <p:sp>
        <p:nvSpPr>
          <p:cNvPr id="1058" name="Google Shape;1058;p55"/>
          <p:cNvSpPr/>
          <p:nvPr/>
        </p:nvSpPr>
        <p:spPr>
          <a:xfrm>
            <a:off x="1045100" y="3633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0" name="Google Shape;1060;p55"/>
          <p:cNvPicPr preferRelativeResize="0"/>
          <p:nvPr/>
        </p:nvPicPr>
        <p:blipFill rotWithShape="1">
          <a:blip r:embed="rId3">
            <a:alphaModFix/>
          </a:blip>
          <a:srcRect t="2552" b="2561"/>
          <a:stretch/>
        </p:blipFill>
        <p:spPr>
          <a:xfrm>
            <a:off x="429768" y="1552588"/>
            <a:ext cx="521208" cy="396118"/>
          </a:xfrm>
          <a:prstGeom prst="rect">
            <a:avLst/>
          </a:prstGeom>
          <a:noFill/>
          <a:ln>
            <a:noFill/>
          </a:ln>
        </p:spPr>
      </p:pic>
      <p:pic>
        <p:nvPicPr>
          <p:cNvPr id="1061" name="Google Shape;1061;p55"/>
          <p:cNvPicPr preferRelativeResize="0"/>
          <p:nvPr/>
        </p:nvPicPr>
        <p:blipFill rotWithShape="1">
          <a:blip r:embed="rId3">
            <a:alphaModFix/>
          </a:blip>
          <a:srcRect t="2552" b="2561"/>
          <a:stretch/>
        </p:blipFill>
        <p:spPr>
          <a:xfrm>
            <a:off x="429768" y="2090650"/>
            <a:ext cx="521208" cy="396118"/>
          </a:xfrm>
          <a:prstGeom prst="rect">
            <a:avLst/>
          </a:prstGeom>
          <a:noFill/>
          <a:ln>
            <a:noFill/>
          </a:ln>
        </p:spPr>
      </p:pic>
      <p:pic>
        <p:nvPicPr>
          <p:cNvPr id="1062" name="Google Shape;1062;p55"/>
          <p:cNvPicPr preferRelativeResize="0"/>
          <p:nvPr/>
        </p:nvPicPr>
        <p:blipFill rotWithShape="1">
          <a:blip r:embed="rId3">
            <a:alphaModFix/>
          </a:blip>
          <a:srcRect t="2552" b="2561"/>
          <a:stretch/>
        </p:blipFill>
        <p:spPr>
          <a:xfrm>
            <a:off x="429768" y="2586600"/>
            <a:ext cx="521208" cy="396118"/>
          </a:xfrm>
          <a:prstGeom prst="rect">
            <a:avLst/>
          </a:prstGeom>
          <a:noFill/>
          <a:ln>
            <a:noFill/>
          </a:ln>
        </p:spPr>
      </p:pic>
      <p:pic>
        <p:nvPicPr>
          <p:cNvPr id="1063" name="Google Shape;1063;p55"/>
          <p:cNvPicPr preferRelativeResize="0"/>
          <p:nvPr/>
        </p:nvPicPr>
        <p:blipFill rotWithShape="1">
          <a:blip r:embed="rId3">
            <a:alphaModFix/>
          </a:blip>
          <a:srcRect t="2552" b="2561"/>
          <a:stretch/>
        </p:blipFill>
        <p:spPr>
          <a:xfrm>
            <a:off x="429768" y="3136163"/>
            <a:ext cx="521208" cy="396118"/>
          </a:xfrm>
          <a:prstGeom prst="rect">
            <a:avLst/>
          </a:prstGeom>
          <a:noFill/>
          <a:ln>
            <a:noFill/>
          </a:ln>
        </p:spPr>
      </p:pic>
      <p:pic>
        <p:nvPicPr>
          <p:cNvPr id="1064" name="Google Shape;1064;p55"/>
          <p:cNvPicPr preferRelativeResize="0"/>
          <p:nvPr/>
        </p:nvPicPr>
        <p:blipFill rotWithShape="1">
          <a:blip r:embed="rId3">
            <a:alphaModFix/>
          </a:blip>
          <a:srcRect t="2552" b="2561"/>
          <a:stretch/>
        </p:blipFill>
        <p:spPr>
          <a:xfrm>
            <a:off x="429768" y="3658788"/>
            <a:ext cx="521208" cy="396118"/>
          </a:xfrm>
          <a:prstGeom prst="rect">
            <a:avLst/>
          </a:prstGeom>
          <a:noFill/>
          <a:ln>
            <a:noFill/>
          </a:ln>
        </p:spPr>
      </p:pic>
      <p:sp>
        <p:nvSpPr>
          <p:cNvPr id="1065" name="Google Shape;1065;p55"/>
          <p:cNvSpPr txBox="1"/>
          <p:nvPr/>
        </p:nvSpPr>
        <p:spPr>
          <a:xfrm>
            <a:off x="1859875" y="4238350"/>
            <a:ext cx="58587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Roboto"/>
                <a:ea typeface="Roboto"/>
                <a:cs typeface="Roboto"/>
                <a:sym typeface="Roboto"/>
              </a:rPr>
              <a:t>With these techniques, we will be able to break into networks and cause serious damage to network infrastructure. </a:t>
            </a:r>
            <a:endParaRPr sz="1500">
              <a:latin typeface="Roboto"/>
              <a:ea typeface="Roboto"/>
              <a:cs typeface="Roboto"/>
              <a:sym typeface="Roboto"/>
            </a:endParaRPr>
          </a:p>
        </p:txBody>
      </p:sp>
      <p:pic>
        <p:nvPicPr>
          <p:cNvPr id="1066" name="Google Shape;1066;p55"/>
          <p:cNvPicPr preferRelativeResize="0"/>
          <p:nvPr/>
        </p:nvPicPr>
        <p:blipFill>
          <a:blip r:embed="rId4">
            <a:alphaModFix/>
          </a:blip>
          <a:stretch>
            <a:fillRect/>
          </a:stretch>
        </p:blipFill>
        <p:spPr>
          <a:xfrm>
            <a:off x="1105350" y="4132300"/>
            <a:ext cx="761099" cy="7610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86" name="Google Shape;1386;p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19. Provide the OS running on each target. </a:t>
            </a:r>
            <a:endParaRPr b="1"/>
          </a:p>
          <a:p>
            <a:pPr marL="0" lvl="0" indent="0" algn="l" rtl="0">
              <a:spcBef>
                <a:spcPts val="0"/>
              </a:spcBef>
              <a:spcAft>
                <a:spcPts val="0"/>
              </a:spcAft>
              <a:buNone/>
            </a:pPr>
            <a:endParaRPr/>
          </a:p>
        </p:txBody>
      </p:sp>
      <p:sp>
        <p:nvSpPr>
          <p:cNvPr id="1387" name="Google Shape;138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388" name="Google Shape;1388;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89" name="Google Shape;1389;p91"/>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395" name="Google Shape;1395;p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19. Provide the OS running on each target. </a:t>
            </a:r>
            <a:endParaRPr b="1"/>
          </a:p>
          <a:p>
            <a:pPr marL="0" lvl="0" indent="0" algn="l" rtl="0">
              <a:spcBef>
                <a:spcPts val="0"/>
              </a:spcBef>
              <a:spcAft>
                <a:spcPts val="0"/>
              </a:spcAft>
              <a:buNone/>
            </a:pPr>
            <a:endParaRPr/>
          </a:p>
        </p:txBody>
      </p:sp>
      <p:sp>
        <p:nvSpPr>
          <p:cNvPr id="1396" name="Google Shape;1396;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397" name="Google Shape;1397;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8" name="Google Shape;1398;p92"/>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solidFill>
                  <a:srgbClr val="24292E"/>
                </a:solidFill>
                <a:highlight>
                  <a:srgbClr val="FFF2CC"/>
                </a:highlight>
                <a:latin typeface="Roboto Mono"/>
                <a:ea typeface="Roboto Mono"/>
                <a:cs typeface="Roboto Mono"/>
                <a:sym typeface="Roboto Mono"/>
              </a:rPr>
              <a:t>192.168.0.20:  Windows 7</a:t>
            </a:r>
            <a:endParaRPr sz="1800">
              <a:solidFill>
                <a:srgbClr val="24292E"/>
              </a:solidFill>
              <a:highlight>
                <a:srgbClr val="FFF2CC"/>
              </a:highlight>
              <a:latin typeface="Roboto Mono"/>
              <a:ea typeface="Roboto Mono"/>
              <a:cs typeface="Roboto Mono"/>
              <a:sym typeface="Roboto Mono"/>
            </a:endParaRPr>
          </a:p>
          <a:p>
            <a:pPr marL="0" lvl="0" indent="0" algn="l" rtl="0">
              <a:spcBef>
                <a:spcPts val="800"/>
              </a:spcBef>
              <a:spcAft>
                <a:spcPts val="0"/>
              </a:spcAft>
              <a:buNone/>
            </a:pPr>
            <a:r>
              <a:rPr lang="en" sz="1800">
                <a:solidFill>
                  <a:srgbClr val="24292E"/>
                </a:solidFill>
                <a:highlight>
                  <a:srgbClr val="FFF2CC"/>
                </a:highlight>
                <a:latin typeface="Roboto Mono"/>
                <a:ea typeface="Roboto Mono"/>
                <a:cs typeface="Roboto Mono"/>
                <a:sym typeface="Roboto Mono"/>
              </a:rPr>
              <a:t>192.168.0.221: Windows 8.1</a:t>
            </a:r>
            <a:endParaRPr sz="1800">
              <a:solidFill>
                <a:srgbClr val="24292E"/>
              </a:solidFill>
              <a:highlight>
                <a:srgbClr val="FFF2CC"/>
              </a:highlight>
              <a:latin typeface="Roboto Mono"/>
              <a:ea typeface="Roboto Mono"/>
              <a:cs typeface="Roboto Mono"/>
              <a:sym typeface="Roboto Mono"/>
            </a:endParaRPr>
          </a:p>
          <a:p>
            <a:pPr marL="0" lvl="0" indent="0" algn="l" rtl="0">
              <a:spcBef>
                <a:spcPts val="800"/>
              </a:spcBef>
              <a:spcAft>
                <a:spcPts val="0"/>
              </a:spcAft>
              <a:buNone/>
            </a:pPr>
            <a:r>
              <a:rPr lang="en" sz="1800">
                <a:solidFill>
                  <a:srgbClr val="24292E"/>
                </a:solidFill>
                <a:highlight>
                  <a:srgbClr val="FFF2CC"/>
                </a:highlight>
                <a:latin typeface="Roboto Mono"/>
                <a:ea typeface="Roboto Mono"/>
                <a:cs typeface="Roboto Mono"/>
                <a:sym typeface="Roboto Mono"/>
              </a:rPr>
              <a:t>192.168.0.112: Windows 7 Professional</a:t>
            </a:r>
            <a:endParaRPr sz="1800">
              <a:solidFill>
                <a:srgbClr val="24292E"/>
              </a:solidFill>
              <a:highlight>
                <a:srgbClr val="FFF2CC"/>
              </a:highlight>
              <a:latin typeface="Roboto Mono"/>
              <a:ea typeface="Roboto Mono"/>
              <a:cs typeface="Roboto Mono"/>
              <a:sym typeface="Roboto Mono"/>
            </a:endParaRPr>
          </a:p>
          <a:p>
            <a:pPr marL="0" lvl="0" indent="0" algn="l" rtl="0">
              <a:spcBef>
                <a:spcPts val="800"/>
              </a:spcBef>
              <a:spcAft>
                <a:spcPts val="0"/>
              </a:spcAft>
              <a:buNone/>
            </a:pPr>
            <a:r>
              <a:rPr lang="en" sz="1800">
                <a:solidFill>
                  <a:srgbClr val="24292E"/>
                </a:solidFill>
                <a:highlight>
                  <a:srgbClr val="FFF2CC"/>
                </a:highlight>
                <a:latin typeface="Roboto Mono"/>
                <a:ea typeface="Roboto Mono"/>
                <a:cs typeface="Roboto Mono"/>
                <a:sym typeface="Roboto Mono"/>
              </a:rPr>
              <a:t>192.168.0.125: Linux Kernel</a:t>
            </a:r>
            <a:endParaRPr sz="1800">
              <a:solidFill>
                <a:srgbClr val="24292E"/>
              </a:solidFill>
              <a:highlight>
                <a:srgbClr val="FFF2CC"/>
              </a:highlight>
              <a:latin typeface="Roboto Mono"/>
              <a:ea typeface="Roboto Mono"/>
              <a:cs typeface="Roboto Mono"/>
              <a:sym typeface="Roboto Mono"/>
            </a:endParaRPr>
          </a:p>
          <a:p>
            <a:pPr marL="0" lvl="0" indent="0" algn="l" rtl="0">
              <a:spcBef>
                <a:spcPts val="800"/>
              </a:spcBef>
              <a:spcAft>
                <a:spcPts val="0"/>
              </a:spcAft>
              <a:buNone/>
            </a:pPr>
            <a:endParaRPr sz="1000">
              <a:solidFill>
                <a:srgbClr val="24292E"/>
              </a:solidFill>
              <a:latin typeface="Courier"/>
              <a:ea typeface="Courier"/>
              <a:cs typeface="Courier"/>
              <a:sym typeface="Courier"/>
            </a:endParaRPr>
          </a:p>
          <a:p>
            <a:pPr marL="0" lvl="0" indent="0" algn="l" rtl="0">
              <a:spcBef>
                <a:spcPts val="800"/>
              </a:spcBef>
              <a:spcAft>
                <a:spcPts val="0"/>
              </a:spcAft>
              <a:buNone/>
            </a:pPr>
            <a:r>
              <a:rPr lang="en" sz="1800">
                <a:solidFill>
                  <a:srgbClr val="24292E"/>
                </a:solidFill>
              </a:rPr>
              <a:t>The scan did not produce results for the other hosts.</a:t>
            </a:r>
            <a:endParaRPr sz="1800">
              <a:solidFill>
                <a:srgbClr val="24292E"/>
              </a:solidFill>
            </a:endParaRPr>
          </a:p>
          <a:p>
            <a:pPr marL="0" lvl="0" indent="0" algn="l" rtl="0">
              <a:spcBef>
                <a:spcPts val="800"/>
              </a:spcBef>
              <a:spcAft>
                <a:spcPts val="8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404" name="Google Shape;1404;p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26. What are three things that are different or similar between Nessus and Nmap? </a:t>
            </a:r>
            <a:endParaRPr b="1"/>
          </a:p>
          <a:p>
            <a:pPr marL="0" lvl="0" indent="0" algn="l" rtl="0">
              <a:spcBef>
                <a:spcPts val="0"/>
              </a:spcBef>
              <a:spcAft>
                <a:spcPts val="0"/>
              </a:spcAft>
              <a:buNone/>
            </a:pPr>
            <a:endParaRPr/>
          </a:p>
        </p:txBody>
      </p:sp>
      <p:sp>
        <p:nvSpPr>
          <p:cNvPr id="1405" name="Google Shape;1405;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406" name="Google Shape;1406;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07" name="Google Shape;1407;p93"/>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413" name="Google Shape;1413;p9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26. What are three things that are different or similar between Nessus and Nmap? </a:t>
            </a:r>
            <a:endParaRPr b="1"/>
          </a:p>
          <a:p>
            <a:pPr marL="0" lvl="0" indent="0" algn="l" rtl="0">
              <a:spcBef>
                <a:spcPts val="0"/>
              </a:spcBef>
              <a:spcAft>
                <a:spcPts val="0"/>
              </a:spcAft>
              <a:buNone/>
            </a:pPr>
            <a:endParaRPr/>
          </a:p>
        </p:txBody>
      </p:sp>
      <p:sp>
        <p:nvSpPr>
          <p:cNvPr id="1414" name="Google Shape;141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415" name="Google Shape;1415;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16" name="Google Shape;1416;p94"/>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457200" lvl="0" indent="0" algn="l" rtl="0">
              <a:lnSpc>
                <a:spcPct val="115000"/>
              </a:lnSpc>
              <a:spcBef>
                <a:spcPts val="300"/>
              </a:spcBef>
              <a:spcAft>
                <a:spcPts val="0"/>
              </a:spcAft>
              <a:buNone/>
            </a:pPr>
            <a:endParaRPr sz="1200">
              <a:solidFill>
                <a:srgbClr val="24292E"/>
              </a:solidFill>
              <a:latin typeface="Arial"/>
              <a:ea typeface="Arial"/>
              <a:cs typeface="Arial"/>
              <a:sym typeface="Arial"/>
            </a:endParaRPr>
          </a:p>
          <a:p>
            <a:pPr marL="457200" lvl="0" indent="-342900" algn="l" rtl="0">
              <a:lnSpc>
                <a:spcPct val="115000"/>
              </a:lnSpc>
              <a:spcBef>
                <a:spcPts val="1200"/>
              </a:spcBef>
              <a:spcAft>
                <a:spcPts val="0"/>
              </a:spcAft>
              <a:buClr>
                <a:srgbClr val="24292E"/>
              </a:buClr>
              <a:buSzPts val="1800"/>
              <a:buFont typeface="Roboto"/>
              <a:buChar char="●"/>
            </a:pPr>
            <a:r>
              <a:rPr lang="en" sz="1800">
                <a:solidFill>
                  <a:srgbClr val="24292E"/>
                </a:solidFill>
                <a:highlight>
                  <a:srgbClr val="FFF2CC"/>
                </a:highlight>
              </a:rPr>
              <a:t>Nessus and Nmap both run port scans, but only Nessus is a specialized vulnerability scanner. </a:t>
            </a:r>
            <a:endParaRPr sz="1800">
              <a:solidFill>
                <a:srgbClr val="24292E"/>
              </a:solidFill>
              <a:highlight>
                <a:srgbClr val="FFF2CC"/>
              </a:highlight>
            </a:endParaRPr>
          </a:p>
          <a:p>
            <a:pPr marL="457200" lvl="0" indent="0" algn="l" rtl="0">
              <a:lnSpc>
                <a:spcPct val="115000"/>
              </a:lnSpc>
              <a:spcBef>
                <a:spcPts val="1200"/>
              </a:spcBef>
              <a:spcAft>
                <a:spcPts val="0"/>
              </a:spcAft>
              <a:buNone/>
            </a:pPr>
            <a:endParaRPr sz="1800">
              <a:solidFill>
                <a:srgbClr val="24292E"/>
              </a:solidFill>
              <a:highlight>
                <a:srgbClr val="FFF2CC"/>
              </a:highlight>
            </a:endParaRPr>
          </a:p>
          <a:p>
            <a:pPr marL="457200" lvl="0" indent="-342900" algn="l" rtl="0">
              <a:lnSpc>
                <a:spcPct val="115000"/>
              </a:lnSpc>
              <a:spcBef>
                <a:spcPts val="1200"/>
              </a:spcBef>
              <a:spcAft>
                <a:spcPts val="0"/>
              </a:spcAft>
              <a:buClr>
                <a:srgbClr val="24292E"/>
              </a:buClr>
              <a:buSzPts val="1800"/>
              <a:buFont typeface="Roboto"/>
              <a:buChar char="●"/>
            </a:pPr>
            <a:r>
              <a:rPr lang="en" sz="1800">
                <a:solidFill>
                  <a:srgbClr val="24292E"/>
                </a:solidFill>
                <a:highlight>
                  <a:srgbClr val="FFF2CC"/>
                </a:highlight>
              </a:rPr>
              <a:t>Nmap provides more granular control over exactly how it scans targets. </a:t>
            </a:r>
            <a:endParaRPr sz="1800">
              <a:solidFill>
                <a:srgbClr val="24292E"/>
              </a:solidFill>
              <a:highlight>
                <a:srgbClr val="FFF2CC"/>
              </a:highlight>
            </a:endParaRPr>
          </a:p>
          <a:p>
            <a:pPr marL="457200" lvl="0" indent="0" algn="l" rtl="0">
              <a:lnSpc>
                <a:spcPct val="115000"/>
              </a:lnSpc>
              <a:spcBef>
                <a:spcPts val="1200"/>
              </a:spcBef>
              <a:spcAft>
                <a:spcPts val="0"/>
              </a:spcAft>
              <a:buNone/>
            </a:pPr>
            <a:endParaRPr sz="1800">
              <a:solidFill>
                <a:srgbClr val="24292E"/>
              </a:solidFill>
              <a:highlight>
                <a:srgbClr val="FFF2CC"/>
              </a:highlight>
            </a:endParaRPr>
          </a:p>
          <a:p>
            <a:pPr marL="457200" lvl="0" indent="-342900" algn="l" rtl="0">
              <a:lnSpc>
                <a:spcPct val="115000"/>
              </a:lnSpc>
              <a:spcBef>
                <a:spcPts val="1200"/>
              </a:spcBef>
              <a:spcAft>
                <a:spcPts val="0"/>
              </a:spcAft>
              <a:buClr>
                <a:srgbClr val="24292E"/>
              </a:buClr>
              <a:buSzPts val="1800"/>
              <a:buFont typeface="Roboto"/>
              <a:buChar char="●"/>
            </a:pPr>
            <a:r>
              <a:rPr lang="en" sz="1800">
                <a:solidFill>
                  <a:srgbClr val="24292E"/>
                </a:solidFill>
                <a:highlight>
                  <a:srgbClr val="FFF2CC"/>
                </a:highlight>
              </a:rPr>
              <a:t>Nessus allows you to save profiles and generate reports, making it more useful than Nmap for generating artifacts for use in reports.</a:t>
            </a:r>
            <a:endParaRPr sz="1800">
              <a:solidFill>
                <a:srgbClr val="24292E"/>
              </a:solidFill>
              <a:highlight>
                <a:srgbClr val="FFF2CC"/>
              </a:highlight>
            </a:endParaRPr>
          </a:p>
          <a:p>
            <a:pPr marL="0" lvl="0" indent="0" algn="l" rtl="0">
              <a:lnSpc>
                <a:spcPct val="115000"/>
              </a:lnSpc>
              <a:spcBef>
                <a:spcPts val="1200"/>
              </a:spcBef>
              <a:spcAft>
                <a:spcPts val="0"/>
              </a:spcAft>
              <a:buNone/>
            </a:pPr>
            <a:endParaRPr sz="1200">
              <a:solidFill>
                <a:srgbClr val="24292E"/>
              </a:solidFill>
              <a:latin typeface="Arial"/>
              <a:ea typeface="Arial"/>
              <a:cs typeface="Arial"/>
              <a:sym typeface="Arial"/>
            </a:endParaRPr>
          </a:p>
          <a:p>
            <a:pPr marL="0" lvl="0" indent="0" algn="l" rtl="0">
              <a:spcBef>
                <a:spcPts val="1200"/>
              </a:spcBef>
              <a:spcAft>
                <a:spcPts val="800"/>
              </a:spcAft>
              <a:buNone/>
            </a:pP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422" name="Google Shape;1422;p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27. Provide an example of where/why you would use one over the other?  </a:t>
            </a:r>
            <a:endParaRPr b="1"/>
          </a:p>
          <a:p>
            <a:pPr marL="0" lvl="0" indent="0" algn="l" rtl="0">
              <a:spcBef>
                <a:spcPts val="0"/>
              </a:spcBef>
              <a:spcAft>
                <a:spcPts val="0"/>
              </a:spcAft>
              <a:buNone/>
            </a:pPr>
            <a:endParaRPr/>
          </a:p>
        </p:txBody>
      </p:sp>
      <p:sp>
        <p:nvSpPr>
          <p:cNvPr id="1423" name="Google Shape;142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424" name="Google Shape;1424;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25" name="Google Shape;1425;p95"/>
          <p:cNvSpPr txBox="1">
            <a:spLocks noGrp="1"/>
          </p:cNvSpPr>
          <p:nvPr>
            <p:ph type="body" idx="3"/>
          </p:nvPr>
        </p:nvSpPr>
        <p:spPr>
          <a:xfrm>
            <a:off x="175" y="1242050"/>
            <a:ext cx="9144000" cy="3664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Clr>
                <a:schemeClr val="dk1"/>
              </a:buClr>
              <a:buSzPts val="1100"/>
              <a:buFont typeface="Arial"/>
              <a:buNone/>
            </a:pPr>
            <a:r>
              <a:rPr lang="en" sz="1800" b="1">
                <a:solidFill>
                  <a:schemeClr val="dk1"/>
                </a:solidFill>
              </a:rPr>
              <a:t>Is there an instance where you would not want to use either?</a:t>
            </a:r>
            <a:endParaRPr/>
          </a:p>
          <a:p>
            <a:pPr marL="0" lvl="0" indent="0" algn="l" rtl="0">
              <a:spcBef>
                <a:spcPts val="0"/>
              </a:spcBef>
              <a:spcAft>
                <a:spcPts val="8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Nessus Scanning and Reporting Review</a:t>
            </a:r>
            <a:endParaRPr/>
          </a:p>
        </p:txBody>
      </p:sp>
      <p:sp>
        <p:nvSpPr>
          <p:cNvPr id="1431" name="Google Shape;1431;p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27. Provide an example of where/why you would use one over the other?</a:t>
            </a:r>
            <a:endParaRPr/>
          </a:p>
        </p:txBody>
      </p:sp>
      <p:sp>
        <p:nvSpPr>
          <p:cNvPr id="1432" name="Google Shape;143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433" name="Google Shape;1433;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34" name="Google Shape;1434;p96"/>
          <p:cNvSpPr txBox="1">
            <a:spLocks noGrp="1"/>
          </p:cNvSpPr>
          <p:nvPr>
            <p:ph type="body" idx="3"/>
          </p:nvPr>
        </p:nvSpPr>
        <p:spPr>
          <a:xfrm>
            <a:off x="0" y="1432750"/>
            <a:ext cx="9144000" cy="348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highlight>
                  <a:srgbClr val="FFF2CC"/>
                </a:highlight>
              </a:rPr>
              <a:t>Nmap should be used for more granular port scanning. </a:t>
            </a:r>
            <a:endParaRPr sz="1800">
              <a:highlight>
                <a:srgbClr val="FFF2CC"/>
              </a:highlight>
            </a:endParaRPr>
          </a:p>
          <a:p>
            <a:pPr marL="457200" lvl="0" indent="-342900" algn="l" rtl="0">
              <a:spcBef>
                <a:spcPts val="800"/>
              </a:spcBef>
              <a:spcAft>
                <a:spcPts val="0"/>
              </a:spcAft>
              <a:buSzPts val="1800"/>
              <a:buChar char="●"/>
            </a:pPr>
            <a:r>
              <a:rPr lang="en" sz="1800">
                <a:highlight>
                  <a:srgbClr val="FFF2CC"/>
                </a:highlight>
              </a:rPr>
              <a:t> UDP scanning / banner grabbing on specific ports. </a:t>
            </a:r>
            <a:endParaRPr sz="1800">
              <a:highlight>
                <a:srgbClr val="FFF2CC"/>
              </a:highlight>
            </a:endParaRPr>
          </a:p>
          <a:p>
            <a:pPr marL="0" lvl="0" indent="0" algn="l" rtl="0">
              <a:spcBef>
                <a:spcPts val="800"/>
              </a:spcBef>
              <a:spcAft>
                <a:spcPts val="0"/>
              </a:spcAft>
              <a:buNone/>
            </a:pPr>
            <a:endParaRPr sz="1800">
              <a:highlight>
                <a:srgbClr val="FFF2CC"/>
              </a:highlight>
            </a:endParaRPr>
          </a:p>
          <a:p>
            <a:pPr marL="0" lvl="0" indent="0" algn="l" rtl="0">
              <a:spcBef>
                <a:spcPts val="800"/>
              </a:spcBef>
              <a:spcAft>
                <a:spcPts val="0"/>
              </a:spcAft>
              <a:buNone/>
            </a:pPr>
            <a:r>
              <a:rPr lang="en" sz="1800">
                <a:highlight>
                  <a:srgbClr val="FFF2CC"/>
                </a:highlight>
              </a:rPr>
              <a:t>Nessus is useful for generating vulnerability reports. </a:t>
            </a:r>
            <a:endParaRPr sz="1800">
              <a:highlight>
                <a:srgbClr val="FFF2CC"/>
              </a:highlight>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0"/>
              </a:spcBef>
              <a:spcAft>
                <a:spcPts val="0"/>
              </a:spcAft>
              <a:buClr>
                <a:schemeClr val="dk1"/>
              </a:buClr>
              <a:buSzPts val="1100"/>
              <a:buFont typeface="Arial"/>
              <a:buNone/>
            </a:pPr>
            <a:r>
              <a:rPr lang="en" sz="1800" b="1">
                <a:solidFill>
                  <a:schemeClr val="dk1"/>
                </a:solidFill>
              </a:rPr>
              <a:t>Is there an instance where you would not want to use either?  </a:t>
            </a:r>
            <a:endParaRPr sz="1800" b="1">
              <a:solidFill>
                <a:schemeClr val="dk1"/>
              </a:solidFill>
            </a:endParaRPr>
          </a:p>
          <a:p>
            <a:pPr marL="0" lvl="0" indent="0" algn="l" rtl="0">
              <a:spcBef>
                <a:spcPts val="0"/>
              </a:spcBef>
              <a:spcAft>
                <a:spcPts val="0"/>
              </a:spcAft>
              <a:buNone/>
            </a:pPr>
            <a:endParaRPr/>
          </a:p>
          <a:p>
            <a:pPr marL="0" lvl="0" indent="0" algn="l" rtl="0">
              <a:spcBef>
                <a:spcPts val="800"/>
              </a:spcBef>
              <a:spcAft>
                <a:spcPts val="800"/>
              </a:spcAft>
              <a:buNone/>
            </a:pPr>
            <a:r>
              <a:rPr lang="en" sz="1800">
                <a:highlight>
                  <a:srgbClr val="FFF2CC"/>
                </a:highlight>
              </a:rPr>
              <a:t>No cases come to mind in which Nmap wouldn’t be useful, but Nessus is heavy for light/early-stage reconnaissance. </a:t>
            </a:r>
            <a:endParaRPr sz="1800">
              <a:highlight>
                <a:srgbClr val="FFF2CC"/>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440" name="Google Shape;1440;p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1441" name="Google Shape;1441;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
        <p:nvSpPr>
          <p:cNvPr id="1442" name="Google Shape;1442;p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443" name="Google Shape;1443;p9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lnSpc>
                <a:spcPct val="200000"/>
              </a:lnSpc>
              <a:spcBef>
                <a:spcPts val="0"/>
              </a:spcBef>
              <a:spcAft>
                <a:spcPts val="0"/>
              </a:spcAft>
              <a:buSzPts val="1800"/>
              <a:buChar char="●"/>
            </a:pPr>
            <a:r>
              <a:rPr lang="en" sz="1800"/>
              <a:t>Articulate the steps of the Penetration Testing Execution Standard.</a:t>
            </a:r>
            <a:endParaRPr sz="1800"/>
          </a:p>
          <a:p>
            <a:pPr marL="457200" lvl="0" indent="-342900" algn="l" rtl="0">
              <a:lnSpc>
                <a:spcPct val="200000"/>
              </a:lnSpc>
              <a:spcBef>
                <a:spcPts val="0"/>
              </a:spcBef>
              <a:spcAft>
                <a:spcPts val="0"/>
              </a:spcAft>
              <a:buSzPts val="1800"/>
              <a:buChar char="●"/>
            </a:pPr>
            <a:r>
              <a:rPr lang="en" sz="1800"/>
              <a:t>Use Nmap to perform host discovery and port scan targets.</a:t>
            </a:r>
            <a:endParaRPr sz="1800"/>
          </a:p>
          <a:p>
            <a:pPr marL="457200" lvl="0" indent="-342900" algn="l" rtl="0">
              <a:lnSpc>
                <a:spcPct val="200000"/>
              </a:lnSpc>
              <a:spcBef>
                <a:spcPts val="0"/>
              </a:spcBef>
              <a:spcAft>
                <a:spcPts val="0"/>
              </a:spcAft>
              <a:buSzPts val="1800"/>
              <a:buChar char="●"/>
            </a:pPr>
            <a:r>
              <a:rPr lang="en" sz="1800"/>
              <a:t>Use Nessus to perform vulnerability scans.</a:t>
            </a:r>
            <a:endParaRPr sz="1800"/>
          </a:p>
        </p:txBody>
      </p:sp>
      <p:sp>
        <p:nvSpPr>
          <p:cNvPr id="1444" name="Google Shape;1444;p97"/>
          <p:cNvSpPr/>
          <p:nvPr/>
        </p:nvSpPr>
        <p:spPr>
          <a:xfrm>
            <a:off x="496800" y="1284250"/>
            <a:ext cx="261900" cy="268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00FF00"/>
              </a:highlight>
            </a:endParaRPr>
          </a:p>
        </p:txBody>
      </p:sp>
      <p:sp>
        <p:nvSpPr>
          <p:cNvPr id="1445" name="Google Shape;1445;p97"/>
          <p:cNvSpPr/>
          <p:nvPr/>
        </p:nvSpPr>
        <p:spPr>
          <a:xfrm>
            <a:off x="496800" y="1832750"/>
            <a:ext cx="261900" cy="268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97"/>
          <p:cNvSpPr/>
          <p:nvPr/>
        </p:nvSpPr>
        <p:spPr>
          <a:xfrm>
            <a:off x="496800" y="2381250"/>
            <a:ext cx="261900" cy="268500"/>
          </a:xfrm>
          <a:prstGeom prst="bevel">
            <a:avLst>
              <a:gd name="adj" fmla="val 125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1072" name="Google Shape;1072;p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3" name="Google Shape;1073;p56"/>
          <p:cNvSpPr txBox="1">
            <a:spLocks noGrp="1"/>
          </p:cNvSpPr>
          <p:nvPr>
            <p:ph type="title"/>
          </p:nvPr>
        </p:nvSpPr>
        <p:spPr>
          <a:xfrm>
            <a:off x="2544050" y="1437675"/>
            <a:ext cx="5770200" cy="25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t>Don’t take this week’s lessons lightly...</a:t>
            </a:r>
            <a:endParaRPr sz="2400" b="1"/>
          </a:p>
          <a:p>
            <a:pPr marL="0" lvl="0" indent="0" algn="l" rtl="0">
              <a:spcBef>
                <a:spcPts val="600"/>
              </a:spcBef>
              <a:spcAft>
                <a:spcPts val="0"/>
              </a:spcAft>
              <a:buClr>
                <a:schemeClr val="dk1"/>
              </a:buClr>
              <a:buSzPts val="1100"/>
              <a:buFont typeface="Arial"/>
              <a:buNone/>
            </a:pPr>
            <a:r>
              <a:rPr lang="en" sz="2400">
                <a:latin typeface="Roboto Light"/>
                <a:ea typeface="Roboto Light"/>
                <a:cs typeface="Roboto Light"/>
                <a:sym typeface="Roboto Light"/>
              </a:rPr>
              <a:t>Do not use the techniques and tools  you’ll be learning against any computer you do not own or have expressed, written permission to be interacting with. </a:t>
            </a:r>
            <a:endParaRPr sz="2400">
              <a:latin typeface="Roboto Light"/>
              <a:ea typeface="Roboto Light"/>
              <a:cs typeface="Roboto Light"/>
              <a:sym typeface="Roboto Light"/>
            </a:endParaRPr>
          </a:p>
          <a:p>
            <a:pPr marL="0" lvl="0" indent="0" algn="l" rtl="0">
              <a:spcBef>
                <a:spcPts val="600"/>
              </a:spcBef>
              <a:spcAft>
                <a:spcPts val="0"/>
              </a:spcAft>
              <a:buClr>
                <a:schemeClr val="dk1"/>
              </a:buClr>
              <a:buSzPts val="1100"/>
              <a:buFont typeface="Arial"/>
              <a:buNone/>
            </a:pPr>
            <a:endParaRPr sz="2400">
              <a:latin typeface="Roboto Light"/>
              <a:ea typeface="Roboto Light"/>
              <a:cs typeface="Roboto Light"/>
              <a:sym typeface="Roboto Light"/>
            </a:endParaRPr>
          </a:p>
          <a:p>
            <a:pPr marL="0" lvl="0" indent="0" algn="l" rtl="0">
              <a:spcBef>
                <a:spcPts val="600"/>
              </a:spcBef>
              <a:spcAft>
                <a:spcPts val="600"/>
              </a:spcAft>
              <a:buNone/>
            </a:pPr>
            <a:endParaRPr sz="24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7"/>
          <p:cNvSpPr txBox="1">
            <a:spLocks noGrp="1"/>
          </p:cNvSpPr>
          <p:nvPr>
            <p:ph type="title"/>
          </p:nvPr>
        </p:nvSpPr>
        <p:spPr>
          <a:xfrm>
            <a:off x="274325" y="1760400"/>
            <a:ext cx="8595300" cy="18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Business Goals of </a:t>
            </a:r>
            <a:endParaRPr>
              <a:latin typeface="Roboto Mono"/>
              <a:ea typeface="Roboto Mono"/>
              <a:cs typeface="Roboto Mono"/>
              <a:sym typeface="Roboto Mono"/>
            </a:endParaRPr>
          </a:p>
          <a:p>
            <a:pPr marL="0" lvl="0" indent="0" algn="ctr" rtl="0">
              <a:spcBef>
                <a:spcPts val="0"/>
              </a:spcBef>
              <a:spcAft>
                <a:spcPts val="0"/>
              </a:spcAft>
              <a:buNone/>
            </a:pPr>
            <a:r>
              <a:rPr lang="en">
                <a:latin typeface="Roboto Mono"/>
                <a:ea typeface="Roboto Mono"/>
                <a:cs typeface="Roboto Mono"/>
                <a:sym typeface="Roboto Mono"/>
              </a:rPr>
              <a:t>Penetration Testing</a:t>
            </a:r>
            <a:endParaRPr>
              <a:latin typeface="Roboto Mono"/>
              <a:ea typeface="Roboto Mono"/>
              <a:cs typeface="Roboto Mono"/>
              <a:sym typeface="Roboto Mono"/>
            </a:endParaRPr>
          </a:p>
        </p:txBody>
      </p:sp>
      <p:sp>
        <p:nvSpPr>
          <p:cNvPr id="1079" name="Google Shape;107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80" name="Google Shape;1080;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81" name="Google Shape;1081;p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800"/>
              </a:spcAft>
              <a:buClr>
                <a:schemeClr val="dk1"/>
              </a:buClr>
              <a:buSzPts val="1100"/>
              <a:buFont typeface="Arial"/>
              <a:buNone/>
            </a:pPr>
            <a:r>
              <a:rPr lang="en" sz="1800" b="1">
                <a:solidFill>
                  <a:schemeClr val="dk1"/>
                </a:solidFill>
                <a:latin typeface="Roboto"/>
                <a:ea typeface="Roboto"/>
                <a:cs typeface="Roboto"/>
                <a:sym typeface="Roboto"/>
              </a:rPr>
              <a:t>Penetration Testing</a:t>
            </a:r>
            <a:endParaRPr/>
          </a:p>
        </p:txBody>
      </p:sp>
      <p:sp>
        <p:nvSpPr>
          <p:cNvPr id="1087" name="Google Shape;1087;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1088" name="Google Shape;1088;p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9" name="Google Shape;1089;p58"/>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090" name="Google Shape;1090;p58"/>
          <p:cNvSpPr txBox="1"/>
          <p:nvPr/>
        </p:nvSpPr>
        <p:spPr>
          <a:xfrm>
            <a:off x="2015850" y="1446425"/>
            <a:ext cx="5792700" cy="28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chemeClr val="dk1"/>
                </a:solidFill>
                <a:latin typeface="Roboto"/>
                <a:ea typeface="Roboto"/>
                <a:cs typeface="Roboto"/>
                <a:sym typeface="Roboto"/>
              </a:rPr>
              <a:t>Pentesting </a:t>
            </a:r>
            <a:r>
              <a:rPr lang="en" sz="2400">
                <a:solidFill>
                  <a:schemeClr val="dk1"/>
                </a:solidFill>
                <a:latin typeface="Roboto Light"/>
                <a:ea typeface="Roboto Light"/>
                <a:cs typeface="Roboto Light"/>
                <a:sym typeface="Roboto Light"/>
              </a:rPr>
              <a:t>is the systematic process of identifying an organization’s vulnerabilities and providing recommendations on how to fix them. </a:t>
            </a:r>
            <a:endParaRPr sz="2400">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Penetration Testing</a:t>
            </a:r>
            <a:endParaRPr/>
          </a:p>
        </p:txBody>
      </p:sp>
      <p:sp>
        <p:nvSpPr>
          <p:cNvPr id="1096" name="Google Shape;1096;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Clr>
                <a:schemeClr val="dk1"/>
              </a:buClr>
              <a:buSzPts val="1100"/>
              <a:buFont typeface="Arial"/>
              <a:buNone/>
            </a:pPr>
            <a:r>
              <a:rPr lang="en">
                <a:solidFill>
                  <a:schemeClr val="dk1"/>
                </a:solidFill>
              </a:rPr>
              <a:t>While breaking into machine</a:t>
            </a:r>
            <a:r>
              <a:rPr lang="en" i="1">
                <a:solidFill>
                  <a:schemeClr val="dk1"/>
                </a:solidFill>
              </a:rPr>
              <a:t> </a:t>
            </a:r>
            <a:r>
              <a:rPr lang="en">
                <a:solidFill>
                  <a:schemeClr val="dk1"/>
                </a:solidFill>
              </a:rPr>
              <a:t>is part of the pentesting process, the real </a:t>
            </a:r>
            <a:r>
              <a:rPr lang="en" b="1">
                <a:solidFill>
                  <a:schemeClr val="dk1"/>
                </a:solidFill>
              </a:rPr>
              <a:t>purpose</a:t>
            </a:r>
            <a:r>
              <a:rPr lang="en">
                <a:solidFill>
                  <a:schemeClr val="dk1"/>
                </a:solidFill>
              </a:rPr>
              <a:t> of an engagement is to </a:t>
            </a:r>
            <a:r>
              <a:rPr lang="en" b="1">
                <a:solidFill>
                  <a:schemeClr val="dk1"/>
                </a:solidFill>
              </a:rPr>
              <a:t>help the client improve their security</a:t>
            </a:r>
            <a:r>
              <a:rPr lang="en">
                <a:solidFill>
                  <a:schemeClr val="dk1"/>
                </a:solidFill>
              </a:rPr>
              <a:t>.</a:t>
            </a:r>
            <a:endParaRPr>
              <a:solidFill>
                <a:schemeClr val="dk1"/>
              </a:solidFill>
            </a:endParaRPr>
          </a:p>
          <a:p>
            <a:pPr marL="0" lvl="0" indent="0" algn="l" rtl="0">
              <a:spcBef>
                <a:spcPts val="0"/>
              </a:spcBef>
              <a:spcAft>
                <a:spcPts val="800"/>
              </a:spcAft>
              <a:buClr>
                <a:schemeClr val="dk1"/>
              </a:buClr>
              <a:buSzPts val="1100"/>
              <a:buFont typeface="Arial"/>
              <a:buNone/>
            </a:pPr>
            <a:endParaRPr/>
          </a:p>
        </p:txBody>
      </p:sp>
      <p:sp>
        <p:nvSpPr>
          <p:cNvPr id="1097" name="Google Shape;1097;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a:t>
            </a:fld>
            <a:endParaRPr/>
          </a:p>
        </p:txBody>
      </p:sp>
      <p:sp>
        <p:nvSpPr>
          <p:cNvPr id="1098" name="Google Shape;1098;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9" name="Google Shape;1099;p59"/>
          <p:cNvSpPr txBox="1">
            <a:spLocks noGrp="1"/>
          </p:cNvSpPr>
          <p:nvPr>
            <p:ph type="body" idx="3"/>
          </p:nvPr>
        </p:nvSpPr>
        <p:spPr>
          <a:xfrm>
            <a:off x="55375" y="1634550"/>
            <a:ext cx="9144000" cy="3282000"/>
          </a:xfrm>
          <a:prstGeom prst="rect">
            <a:avLst/>
          </a:prstGeom>
        </p:spPr>
        <p:txBody>
          <a:bodyPr spcFirstLastPara="1" wrap="square" lIns="457200" tIns="0" rIns="457200" bIns="914400" anchor="t" anchorCtr="0">
            <a:noAutofit/>
          </a:bodyPr>
          <a:lstStyle/>
          <a:p>
            <a:pPr marL="457200" lvl="0" indent="-342900" algn="l" rtl="0">
              <a:lnSpc>
                <a:spcPct val="114000"/>
              </a:lnSpc>
              <a:spcBef>
                <a:spcPts val="0"/>
              </a:spcBef>
              <a:spcAft>
                <a:spcPts val="0"/>
              </a:spcAft>
              <a:buSzPts val="1800"/>
              <a:buChar char="●"/>
            </a:pPr>
            <a:r>
              <a:rPr lang="en" sz="1800"/>
              <a:t>A pentest is often referred to as an </a:t>
            </a:r>
            <a:r>
              <a:rPr lang="en" sz="1800" b="1"/>
              <a:t>engagement</a:t>
            </a:r>
            <a:r>
              <a:rPr lang="en" sz="1800"/>
              <a:t> by practitioners.  </a:t>
            </a:r>
            <a:endParaRPr sz="1800"/>
          </a:p>
          <a:p>
            <a:pPr marL="0" lvl="0" indent="0" algn="l" rtl="0">
              <a:lnSpc>
                <a:spcPct val="114000"/>
              </a:lnSpc>
              <a:spcBef>
                <a:spcPts val="0"/>
              </a:spcBef>
              <a:spcAft>
                <a:spcPts val="0"/>
              </a:spcAft>
              <a:buNone/>
            </a:pPr>
            <a:endParaRPr sz="1800"/>
          </a:p>
          <a:p>
            <a:pPr marL="457200" lvl="0" indent="-342900" algn="l" rtl="0">
              <a:lnSpc>
                <a:spcPct val="114000"/>
              </a:lnSpc>
              <a:spcBef>
                <a:spcPts val="0"/>
              </a:spcBef>
              <a:spcAft>
                <a:spcPts val="0"/>
              </a:spcAft>
              <a:buSzPts val="1800"/>
              <a:buChar char="●"/>
            </a:pPr>
            <a:r>
              <a:rPr lang="en" sz="1800"/>
              <a:t>Pentesters are hired to assess a company’s security controls by finding flaws, helping companies understand them, and then providing recommendations of how to prioritize and fix vulnerabilities.</a:t>
            </a:r>
            <a:endParaRPr sz="1800"/>
          </a:p>
          <a:p>
            <a:pPr marL="0" lvl="0" indent="0" algn="l" rtl="0">
              <a:lnSpc>
                <a:spcPct val="114000"/>
              </a:lnSpc>
              <a:spcBef>
                <a:spcPts val="0"/>
              </a:spcBef>
              <a:spcAft>
                <a:spcPts val="0"/>
              </a:spcAft>
              <a:buNone/>
            </a:pPr>
            <a:endParaRPr sz="1800"/>
          </a:p>
          <a:p>
            <a:pPr marL="457200" lvl="0" indent="-317500" algn="l" rtl="0">
              <a:lnSpc>
                <a:spcPct val="114000"/>
              </a:lnSpc>
              <a:spcBef>
                <a:spcPts val="0"/>
              </a:spcBef>
              <a:spcAft>
                <a:spcPts val="0"/>
              </a:spcAft>
              <a:buSzPts val="1400"/>
              <a:buChar char="●"/>
            </a:pPr>
            <a:r>
              <a:rPr lang="en" sz="1800"/>
              <a:t>It often takes an external perspective to identify misconfigurations and subtle security holes.</a:t>
            </a:r>
            <a:r>
              <a:rPr lang="en" sz="2400"/>
              <a:t> </a:t>
            </a:r>
            <a:endParaRPr sz="2400"/>
          </a:p>
          <a:p>
            <a:pPr marL="0" lvl="0" indent="0" algn="l" rtl="0">
              <a:lnSpc>
                <a:spcPct val="114000"/>
              </a:lnSpc>
              <a:spcBef>
                <a:spcPts val="0"/>
              </a:spcBef>
              <a:spcAft>
                <a:spcPts val="0"/>
              </a:spcAft>
              <a:buNone/>
            </a:pPr>
            <a:endParaRPr/>
          </a:p>
          <a:p>
            <a:pPr marL="0" lvl="0" indent="0" algn="l" rtl="0">
              <a:lnSpc>
                <a:spcPct val="114000"/>
              </a:lnSpc>
              <a:spcBef>
                <a:spcPts val="0"/>
              </a:spcBef>
              <a:spcAft>
                <a:spcPts val="0"/>
              </a:spcAft>
              <a:buNone/>
            </a:pPr>
            <a:endParaRPr/>
          </a:p>
          <a:p>
            <a:pPr marL="0" lvl="0" indent="0" algn="l" rtl="0">
              <a:spcBef>
                <a:spcPts val="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Methods</a:t>
            </a:r>
            <a:endParaRPr/>
          </a:p>
        </p:txBody>
      </p:sp>
      <p:sp>
        <p:nvSpPr>
          <p:cNvPr id="1105" name="Google Shape;1105;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106" name="Google Shape;1106;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107" name="Google Shape;1107;p60"/>
          <p:cNvCxnSpPr/>
          <p:nvPr/>
        </p:nvCxnSpPr>
        <p:spPr>
          <a:xfrm>
            <a:off x="4314100" y="782100"/>
            <a:ext cx="0" cy="3579300"/>
          </a:xfrm>
          <a:prstGeom prst="straightConnector1">
            <a:avLst/>
          </a:prstGeom>
          <a:noFill/>
          <a:ln w="9525" cap="flat" cmpd="sng">
            <a:solidFill>
              <a:schemeClr val="dk2"/>
            </a:solidFill>
            <a:prstDash val="solid"/>
            <a:round/>
            <a:headEnd type="none" w="med" len="med"/>
            <a:tailEnd type="none" w="med" len="med"/>
          </a:ln>
        </p:spPr>
      </p:cxnSp>
      <p:sp>
        <p:nvSpPr>
          <p:cNvPr id="1108" name="Google Shape;1108;p60"/>
          <p:cNvSpPr/>
          <p:nvPr/>
        </p:nvSpPr>
        <p:spPr>
          <a:xfrm>
            <a:off x="257625" y="883325"/>
            <a:ext cx="3800100" cy="543000"/>
          </a:xfrm>
          <a:prstGeom prst="cube">
            <a:avLst>
              <a:gd name="adj" fmla="val 2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Mono Light"/>
                <a:ea typeface="Roboto Mono Light"/>
                <a:cs typeface="Roboto Mono Light"/>
                <a:sym typeface="Roboto Mono Light"/>
              </a:rPr>
              <a:t>Black-Box Penetration</a:t>
            </a:r>
            <a:endParaRPr>
              <a:solidFill>
                <a:srgbClr val="FFFFFF"/>
              </a:solidFill>
              <a:latin typeface="Roboto Mono Light"/>
              <a:ea typeface="Roboto Mono Light"/>
              <a:cs typeface="Roboto Mono Light"/>
              <a:sym typeface="Roboto Mono Light"/>
            </a:endParaRPr>
          </a:p>
        </p:txBody>
      </p:sp>
      <p:sp>
        <p:nvSpPr>
          <p:cNvPr id="1109" name="Google Shape;1109;p60"/>
          <p:cNvSpPr/>
          <p:nvPr/>
        </p:nvSpPr>
        <p:spPr>
          <a:xfrm flipH="1">
            <a:off x="4664875" y="883325"/>
            <a:ext cx="3942900" cy="543000"/>
          </a:xfrm>
          <a:prstGeom prst="cube">
            <a:avLst>
              <a:gd name="adj" fmla="val 23715"/>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Light"/>
                <a:ea typeface="Roboto Mono Light"/>
                <a:cs typeface="Roboto Mono Light"/>
                <a:sym typeface="Roboto Mono Light"/>
              </a:rPr>
              <a:t>White-Box Penetration</a:t>
            </a:r>
            <a:endParaRPr>
              <a:latin typeface="Roboto Mono Light"/>
              <a:ea typeface="Roboto Mono Light"/>
              <a:cs typeface="Roboto Mono Light"/>
              <a:sym typeface="Roboto Mono Light"/>
            </a:endParaRPr>
          </a:p>
        </p:txBody>
      </p:sp>
      <p:sp>
        <p:nvSpPr>
          <p:cNvPr id="1110" name="Google Shape;1110;p60"/>
          <p:cNvSpPr txBox="1"/>
          <p:nvPr/>
        </p:nvSpPr>
        <p:spPr>
          <a:xfrm>
            <a:off x="257650" y="1665425"/>
            <a:ext cx="36714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rgbClr val="FFFFFF"/>
                </a:highlight>
                <a:latin typeface="Roboto"/>
                <a:ea typeface="Roboto"/>
                <a:cs typeface="Roboto"/>
                <a:sym typeface="Roboto"/>
              </a:rPr>
              <a:t>Most engagements are black-box. </a:t>
            </a:r>
            <a:endParaRPr sz="1600">
              <a:highlight>
                <a:srgbClr val="FFFFFF"/>
              </a:highlight>
              <a:latin typeface="Roboto"/>
              <a:ea typeface="Roboto"/>
              <a:cs typeface="Roboto"/>
              <a:sym typeface="Roboto"/>
            </a:endParaRPr>
          </a:p>
          <a:p>
            <a:pPr marL="0" lvl="0" indent="0" algn="l" rtl="0">
              <a:spcBef>
                <a:spcPts val="0"/>
              </a:spcBef>
              <a:spcAft>
                <a:spcPts val="0"/>
              </a:spcAft>
              <a:buNone/>
            </a:pP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r>
              <a:rPr lang="en" sz="1600">
                <a:highlight>
                  <a:srgbClr val="FFFFFF"/>
                </a:highlight>
                <a:latin typeface="Roboto Light"/>
                <a:ea typeface="Roboto Light"/>
                <a:cs typeface="Roboto Light"/>
                <a:sym typeface="Roboto Light"/>
              </a:rPr>
              <a:t>Penetration testers are expected to attack the target network as an </a:t>
            </a:r>
            <a:r>
              <a:rPr lang="en" sz="1600">
                <a:highlight>
                  <a:srgbClr val="FFFFFF"/>
                </a:highlight>
                <a:latin typeface="Roboto Medium"/>
                <a:ea typeface="Roboto Medium"/>
                <a:cs typeface="Roboto Medium"/>
                <a:sym typeface="Roboto Medium"/>
              </a:rPr>
              <a:t>outsider</a:t>
            </a:r>
            <a:r>
              <a:rPr lang="en" sz="1600">
                <a:highlight>
                  <a:srgbClr val="FFFFFF"/>
                </a:highlight>
                <a:latin typeface="Roboto Light"/>
                <a:ea typeface="Roboto Light"/>
                <a:cs typeface="Roboto Light"/>
                <a:sym typeface="Roboto Light"/>
              </a:rPr>
              <a:t>. </a:t>
            </a: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r>
              <a:rPr lang="en" sz="1600">
                <a:highlight>
                  <a:srgbClr val="FFFFFF"/>
                </a:highlight>
                <a:latin typeface="Roboto Light"/>
                <a:ea typeface="Roboto Light"/>
                <a:cs typeface="Roboto Light"/>
                <a:sym typeface="Roboto Light"/>
              </a:rPr>
              <a:t>They are paid to learn as much as they can about the network using only the same tools available to an attacker on the public Internet. </a:t>
            </a: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a:solidFill>
                <a:srgbClr val="24292E"/>
              </a:solidFill>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1111" name="Google Shape;1111;p60"/>
          <p:cNvSpPr txBox="1"/>
          <p:nvPr/>
        </p:nvSpPr>
        <p:spPr>
          <a:xfrm>
            <a:off x="4807675" y="1665425"/>
            <a:ext cx="38001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highlight>
                  <a:srgbClr val="FFFFFF"/>
                </a:highlight>
                <a:latin typeface="Roboto Light"/>
                <a:ea typeface="Roboto Light"/>
                <a:cs typeface="Roboto Light"/>
                <a:sym typeface="Roboto Light"/>
              </a:rPr>
              <a:t>In </a:t>
            </a:r>
            <a:r>
              <a:rPr lang="en" sz="1600" b="1">
                <a:highlight>
                  <a:srgbClr val="FFFFFF"/>
                </a:highlight>
                <a:latin typeface="Roboto"/>
                <a:ea typeface="Roboto"/>
                <a:cs typeface="Roboto"/>
                <a:sym typeface="Roboto"/>
              </a:rPr>
              <a:t>white-box</a:t>
            </a:r>
            <a:r>
              <a:rPr lang="en" sz="1600">
                <a:highlight>
                  <a:srgbClr val="FFFFFF"/>
                </a:highlight>
                <a:latin typeface="Roboto Light"/>
                <a:ea typeface="Roboto Light"/>
                <a:cs typeface="Roboto Light"/>
                <a:sym typeface="Roboto Light"/>
              </a:rPr>
              <a:t> scenarios, pentesters have </a:t>
            </a:r>
            <a:r>
              <a:rPr lang="en" sz="1600">
                <a:highlight>
                  <a:srgbClr val="FFFFFF"/>
                </a:highlight>
                <a:latin typeface="Roboto Medium"/>
                <a:ea typeface="Roboto Medium"/>
                <a:cs typeface="Roboto Medium"/>
                <a:sym typeface="Roboto Medium"/>
              </a:rPr>
              <a:t>full knowledge</a:t>
            </a:r>
            <a:r>
              <a:rPr lang="en" sz="1600">
                <a:highlight>
                  <a:srgbClr val="FFFFFF"/>
                </a:highlight>
                <a:latin typeface="Roboto Light"/>
                <a:ea typeface="Roboto Light"/>
                <a:cs typeface="Roboto Light"/>
                <a:sym typeface="Roboto Light"/>
              </a:rPr>
              <a:t> of the network that is under scrutiny, allowing them to tear apart subtle security issues on behalf of their clients. </a:t>
            </a: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endParaRPr sz="1600">
              <a:highlight>
                <a:srgbClr val="FFFFFF"/>
              </a:highlight>
              <a:latin typeface="Roboto Light"/>
              <a:ea typeface="Roboto Light"/>
              <a:cs typeface="Roboto Light"/>
              <a:sym typeface="Roboto Light"/>
            </a:endParaRPr>
          </a:p>
          <a:p>
            <a:pPr marL="0" lvl="0" indent="0" algn="l" rtl="0">
              <a:spcBef>
                <a:spcPts val="0"/>
              </a:spcBef>
              <a:spcAft>
                <a:spcPts val="0"/>
              </a:spcAft>
              <a:buNone/>
            </a:pPr>
            <a:r>
              <a:rPr lang="en" sz="1600">
                <a:highlight>
                  <a:srgbClr val="FFFFFF"/>
                </a:highlight>
                <a:latin typeface="Roboto Light"/>
                <a:ea typeface="Roboto Light"/>
                <a:cs typeface="Roboto Light"/>
                <a:sym typeface="Roboto Light"/>
              </a:rPr>
              <a:t>Most appropriate when the client wants a detailed analysis of all </a:t>
            </a:r>
            <a:r>
              <a:rPr lang="en" sz="1600" i="1">
                <a:highlight>
                  <a:srgbClr val="FFFFFF"/>
                </a:highlight>
                <a:latin typeface="Roboto Light"/>
                <a:ea typeface="Roboto Light"/>
                <a:cs typeface="Roboto Light"/>
                <a:sym typeface="Roboto Light"/>
              </a:rPr>
              <a:t>potential</a:t>
            </a:r>
            <a:r>
              <a:rPr lang="en" sz="1600">
                <a:highlight>
                  <a:srgbClr val="FFFFFF"/>
                </a:highlight>
                <a:latin typeface="Roboto Light"/>
                <a:ea typeface="Roboto Light"/>
                <a:cs typeface="Roboto Light"/>
                <a:sym typeface="Roboto Light"/>
              </a:rPr>
              <a:t> security flaws, rather than all exposed and visible vulnerabilities.</a:t>
            </a:r>
            <a:endParaRPr sz="16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1405</TotalTime>
  <Words>2381</Words>
  <Application>Microsoft Macintosh PowerPoint</Application>
  <PresentationFormat>On-screen Show (16:9)</PresentationFormat>
  <Paragraphs>345</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Roboto Medium</vt:lpstr>
      <vt:lpstr>Roboto Light</vt:lpstr>
      <vt:lpstr>Roboto Mono</vt:lpstr>
      <vt:lpstr>Roboto Thin</vt:lpstr>
      <vt:lpstr>Courier</vt:lpstr>
      <vt:lpstr>Arial</vt:lpstr>
      <vt:lpstr>Roboto Mono Light</vt:lpstr>
      <vt:lpstr>Roboto</vt:lpstr>
      <vt:lpstr>Simple Light</vt:lpstr>
      <vt:lpstr>Pentesting Day 1</vt:lpstr>
      <vt:lpstr>Class Objectives</vt:lpstr>
      <vt:lpstr>Introduction to Intelligence Gathering</vt:lpstr>
      <vt:lpstr>Lesson Overview</vt:lpstr>
      <vt:lpstr>Don’t take this week’s lessons lightly... Do not use the techniques and tools  you’ll be learning against any computer you do not own or have expressed, written permission to be interacting with.   </vt:lpstr>
      <vt:lpstr>Business Goals of  Penetration Testing</vt:lpstr>
      <vt:lpstr>Penetration Testing</vt:lpstr>
      <vt:lpstr>Goals of Penetration Testing</vt:lpstr>
      <vt:lpstr>Penetration Methods</vt:lpstr>
      <vt:lpstr>Penetration Methods</vt:lpstr>
      <vt:lpstr>Pentesting Execution Standard (PTES)</vt:lpstr>
      <vt:lpstr>Step 1: Pre-Engagement Interaction</vt:lpstr>
      <vt:lpstr>Step 2: Intelligence Gathering </vt:lpstr>
      <vt:lpstr>Step 3: Threat Modeling and Vulnerability Assessment </vt:lpstr>
      <vt:lpstr>Step 4: Exploitation</vt:lpstr>
      <vt:lpstr>Step 5: Post-Exploitation</vt:lpstr>
      <vt:lpstr>Step 6: Finalizing Report</vt:lpstr>
      <vt:lpstr>Intelligence Gathering Tools</vt:lpstr>
      <vt:lpstr>Intelligence Gathering Tools</vt:lpstr>
      <vt:lpstr>Intelligence Gathering Tools</vt:lpstr>
      <vt:lpstr>35 minutes</vt:lpstr>
      <vt:lpstr>PowerPoint Presentation</vt:lpstr>
      <vt:lpstr>PowerPoint Presentation</vt:lpstr>
      <vt:lpstr>Nessus Set-up and Configuration</vt:lpstr>
      <vt:lpstr>Vulnerability Assessment</vt:lpstr>
      <vt:lpstr>Enumerating Services</vt:lpstr>
      <vt:lpstr>Banner Grabbing and Version Detection</vt:lpstr>
      <vt:lpstr>Vulnerability Scanning</vt:lpstr>
      <vt:lpstr>Overview of Nessus</vt:lpstr>
      <vt:lpstr>Nessus Demo</vt:lpstr>
      <vt:lpstr>40 minutes</vt:lpstr>
      <vt:lpstr>PowerPoint Presentation</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Nessus Scanning and Reporting Review</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Pentesting Day 1</dc:title>
  <cp:lastModifiedBy>Tony Wilson</cp:lastModifiedBy>
  <cp:revision>2</cp:revision>
  <dcterms:modified xsi:type="dcterms:W3CDTF">2019-09-30T22:19:04Z</dcterms:modified>
</cp:coreProperties>
</file>